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101" d="100"/>
          <a:sy n="101"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95AE48-BD44-4C02-BE32-09296E7652C5}" type="datetimeFigureOut">
              <a:rPr lang="en-US" smtClean="0"/>
              <a:t>2/22/2017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3F208-0927-413F-A7A4-36730342C8C2}" type="slidenum">
              <a:rPr lang="en-US" smtClean="0"/>
              <a:t>‹#›</a:t>
            </a:fld>
            <a:endParaRPr lang="en-US"/>
          </a:p>
        </p:txBody>
      </p:sp>
    </p:spTree>
    <p:extLst>
      <p:ext uri="{BB962C8B-B14F-4D97-AF65-F5344CB8AC3E}">
        <p14:creationId xmlns:p14="http://schemas.microsoft.com/office/powerpoint/2010/main" val="3726057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B25638-9834-44A7-8B44-EFC6A40C2DB0}" type="slidenum">
              <a:rPr lang="en-US" altLang="en-US" smtClean="0"/>
              <a:pPr/>
              <a:t>1</a:t>
            </a:fld>
            <a:endParaRPr lang="en-US" altLang="en-US" smtClean="0"/>
          </a:p>
        </p:txBody>
      </p:sp>
    </p:spTree>
    <p:extLst>
      <p:ext uri="{BB962C8B-B14F-4D97-AF65-F5344CB8AC3E}">
        <p14:creationId xmlns:p14="http://schemas.microsoft.com/office/powerpoint/2010/main" val="168046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788BE8-CD46-44DC-B5BA-BC97C5560295}" type="slidenum">
              <a:rPr lang="en-US" altLang="en-US" smtClean="0"/>
              <a:pPr/>
              <a:t>2</a:t>
            </a:fld>
            <a:endParaRPr lang="en-US" altLang="en-US" smtClean="0"/>
          </a:p>
        </p:txBody>
      </p:sp>
    </p:spTree>
    <p:extLst>
      <p:ext uri="{BB962C8B-B14F-4D97-AF65-F5344CB8AC3E}">
        <p14:creationId xmlns:p14="http://schemas.microsoft.com/office/powerpoint/2010/main" val="1649662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0F57EC-0568-41F7-A6E8-A9CB34510F53}" type="slidenum">
              <a:rPr lang="en-US" altLang="en-US" smtClean="0"/>
              <a:pPr/>
              <a:t>3</a:t>
            </a:fld>
            <a:endParaRPr lang="en-US" altLang="en-US" smtClean="0"/>
          </a:p>
        </p:txBody>
      </p:sp>
    </p:spTree>
    <p:extLst>
      <p:ext uri="{BB962C8B-B14F-4D97-AF65-F5344CB8AC3E}">
        <p14:creationId xmlns:p14="http://schemas.microsoft.com/office/powerpoint/2010/main" val="66690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78456-DC76-4468-AE00-3B1816AB50E8}"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899800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78456-DC76-4468-AE00-3B1816AB50E8}"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363067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78456-DC76-4468-AE00-3B1816AB50E8}"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2373139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78456-DC76-4468-AE00-3B1816AB50E8}"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83773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B78456-DC76-4468-AE00-3B1816AB50E8}"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2548111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78456-DC76-4468-AE00-3B1816AB50E8}"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414747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78456-DC76-4468-AE00-3B1816AB50E8}"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2752059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78456-DC76-4468-AE00-3B1816AB50E8}"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201036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78456-DC76-4468-AE00-3B1816AB50E8}"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111874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B78456-DC76-4468-AE00-3B1816AB50E8}"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226641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B78456-DC76-4468-AE00-3B1816AB50E8}"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DD654-E80C-4CA9-A49D-EECD551B5F70}" type="slidenum">
              <a:rPr lang="en-US" smtClean="0"/>
              <a:t>‹#›</a:t>
            </a:fld>
            <a:endParaRPr lang="en-US"/>
          </a:p>
        </p:txBody>
      </p:sp>
    </p:spTree>
    <p:extLst>
      <p:ext uri="{BB962C8B-B14F-4D97-AF65-F5344CB8AC3E}">
        <p14:creationId xmlns:p14="http://schemas.microsoft.com/office/powerpoint/2010/main" val="2953700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78456-DC76-4468-AE00-3B1816AB50E8}" type="datetimeFigureOut">
              <a:rPr lang="en-US" smtClean="0"/>
              <a:t>2/22/2017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DD654-E80C-4CA9-A49D-EECD551B5F70}" type="slidenum">
              <a:rPr lang="en-US" smtClean="0"/>
              <a:t>‹#›</a:t>
            </a:fld>
            <a:endParaRPr lang="en-US"/>
          </a:p>
        </p:txBody>
      </p:sp>
    </p:spTree>
    <p:extLst>
      <p:ext uri="{BB962C8B-B14F-4D97-AF65-F5344CB8AC3E}">
        <p14:creationId xmlns:p14="http://schemas.microsoft.com/office/powerpoint/2010/main" val="2485264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2.jpe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206750"/>
            <a:ext cx="7848600" cy="1327150"/>
          </a:xfrm>
        </p:spPr>
        <p:txBody>
          <a:bodyPr rtlCol="0">
            <a:noAutofit/>
          </a:bodyPr>
          <a:lstStyle/>
          <a:p>
            <a:pPr>
              <a:defRPr/>
            </a:pPr>
            <a:r>
              <a:rPr lang="en-US" sz="3200" b="1" dirty="0">
                <a:solidFill>
                  <a:srgbClr val="002060"/>
                </a:solidFill>
                <a:effectLst>
                  <a:outerShdw blurRad="38100" dist="38100" dir="2700000" algn="tl">
                    <a:srgbClr val="C0C0C0"/>
                  </a:outerShdw>
                </a:effectLst>
                <a:latin typeface="Georgia" pitchFamily="18" charset="0"/>
              </a:rPr>
              <a:t>The Cuban Missile Crisis: An Exercise in Crisis Decision-Making</a:t>
            </a:r>
            <a:r>
              <a:rPr lang="en-US" sz="2400" b="1" dirty="0">
                <a:solidFill>
                  <a:srgbClr val="002060"/>
                </a:solidFill>
                <a:effectLst>
                  <a:outerShdw blurRad="38100" dist="38100" dir="2700000" algn="tl">
                    <a:srgbClr val="C0C0C0"/>
                  </a:outerShdw>
                </a:effectLst>
                <a:latin typeface="Georgia" pitchFamily="18" charset="0"/>
              </a:rPr>
              <a:t/>
            </a:r>
            <a:br>
              <a:rPr lang="en-US" sz="2400" b="1" dirty="0">
                <a:solidFill>
                  <a:srgbClr val="002060"/>
                </a:solidFill>
                <a:effectLst>
                  <a:outerShdw blurRad="38100" dist="38100" dir="2700000" algn="tl">
                    <a:srgbClr val="C0C0C0"/>
                  </a:outerShdw>
                </a:effectLst>
                <a:latin typeface="Georgia" pitchFamily="18" charset="0"/>
              </a:rPr>
            </a:br>
            <a:r>
              <a:rPr lang="en-US" sz="2000" b="1" dirty="0">
                <a:solidFill>
                  <a:schemeClr val="bg1"/>
                </a:solidFill>
                <a:effectLst>
                  <a:outerShdw blurRad="38100" dist="38100" dir="2700000" algn="tl">
                    <a:srgbClr val="C0C0C0"/>
                  </a:outerShdw>
                </a:effectLst>
                <a:latin typeface="Georgia" pitchFamily="18" charset="0"/>
              </a:rPr>
              <a:t>		</a:t>
            </a:r>
            <a:endParaRPr lang="en-US" sz="2000" dirty="0">
              <a:solidFill>
                <a:schemeClr val="bg1"/>
              </a:solidFill>
            </a:endParaRPr>
          </a:p>
        </p:txBody>
      </p:sp>
      <p:sp>
        <p:nvSpPr>
          <p:cNvPr id="3" name="Subtitle 2"/>
          <p:cNvSpPr>
            <a:spLocks noGrp="1"/>
          </p:cNvSpPr>
          <p:nvPr>
            <p:ph type="subTitle" idx="1"/>
          </p:nvPr>
        </p:nvSpPr>
        <p:spPr>
          <a:xfrm>
            <a:off x="1600200" y="1882776"/>
            <a:ext cx="8686800" cy="1012825"/>
          </a:xfrm>
        </p:spPr>
        <p:txBody>
          <a:bodyPr rtlCol="0">
            <a:normAutofit lnSpcReduction="10000"/>
          </a:bodyPr>
          <a:lstStyle/>
          <a:p>
            <a:pPr>
              <a:lnSpc>
                <a:spcPct val="120000"/>
              </a:lnSpc>
              <a:spcBef>
                <a:spcPct val="0"/>
              </a:spcBef>
              <a:defRPr/>
            </a:pPr>
            <a:r>
              <a:rPr lang="en-US" altLang="en-US" i="1" dirty="0">
                <a:solidFill>
                  <a:srgbClr val="AC8B00"/>
                </a:solidFill>
                <a:latin typeface="Georgia" pitchFamily="18" charset="0"/>
              </a:rPr>
              <a:t>Spring 2017 High School Student Simulation</a:t>
            </a:r>
          </a:p>
          <a:p>
            <a:pPr>
              <a:lnSpc>
                <a:spcPct val="120000"/>
              </a:lnSpc>
              <a:spcBef>
                <a:spcPct val="0"/>
              </a:spcBef>
              <a:defRPr/>
            </a:pPr>
            <a:r>
              <a:rPr lang="en-US" altLang="en-US" sz="2800" i="1" dirty="0">
                <a:solidFill>
                  <a:srgbClr val="AC8B00"/>
                </a:solidFill>
                <a:latin typeface="Georgia" pitchFamily="18" charset="0"/>
              </a:rPr>
              <a:t> </a:t>
            </a:r>
            <a:r>
              <a:rPr lang="en-US" altLang="en-US" i="1" dirty="0">
                <a:solidFill>
                  <a:srgbClr val="AC8B00"/>
                </a:solidFill>
                <a:latin typeface="Georgia" pitchFamily="18" charset="0"/>
              </a:rPr>
              <a:t>Feb. 15th, 2017 MMC - GC Ballroom</a:t>
            </a:r>
            <a:r>
              <a:rPr lang="en-US" altLang="en-US" sz="2800" i="1" dirty="0">
                <a:solidFill>
                  <a:srgbClr val="AC8B00"/>
                </a:solidFill>
                <a:latin typeface="Georgia" pitchFamily="18" charset="0"/>
              </a:rPr>
              <a:t>s</a:t>
            </a:r>
          </a:p>
          <a:p>
            <a:pPr>
              <a:lnSpc>
                <a:spcPct val="120000"/>
              </a:lnSpc>
              <a:spcBef>
                <a:spcPct val="0"/>
              </a:spcBef>
              <a:defRPr/>
            </a:pPr>
            <a:endParaRPr lang="en-US" dirty="0">
              <a:solidFill>
                <a:srgbClr val="AC8B00"/>
              </a:solidFill>
            </a:endParaRPr>
          </a:p>
        </p:txBody>
      </p:sp>
      <p:pic>
        <p:nvPicPr>
          <p:cNvPr id="1536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82600"/>
            <a:ext cx="6096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209800" y="5924550"/>
            <a:ext cx="3149600" cy="609600"/>
          </a:xfrm>
          <a:prstGeom prst="rect">
            <a:avLst/>
          </a:prstGeom>
        </p:spPr>
        <p:txBody>
          <a:bodyPr>
            <a:spAutoFit/>
          </a:bodyPr>
          <a:lstStyle/>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In Partnership with the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Division of Social Sciences and Life Skills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Miami-Dade County Public Schools</a:t>
            </a:r>
          </a:p>
        </p:txBody>
      </p:sp>
      <p:pic>
        <p:nvPicPr>
          <p:cNvPr id="15366"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8825" y="5862638"/>
            <a:ext cx="9604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43600" y="5617144"/>
            <a:ext cx="1430436" cy="931294"/>
          </a:xfrm>
          <a:prstGeom prst="rect">
            <a:avLst/>
          </a:prstGeom>
        </p:spPr>
      </p:pic>
    </p:spTree>
    <p:extLst>
      <p:ext uri="{BB962C8B-B14F-4D97-AF65-F5344CB8AC3E}">
        <p14:creationId xmlns:p14="http://schemas.microsoft.com/office/powerpoint/2010/main" val="1098572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33"/>
          <p:cNvGrpSpPr>
            <a:grpSpLocks/>
          </p:cNvGrpSpPr>
          <p:nvPr/>
        </p:nvGrpSpPr>
        <p:grpSpPr bwMode="auto">
          <a:xfrm>
            <a:off x="1524000" y="0"/>
            <a:ext cx="9144000" cy="6858000"/>
            <a:chOff x="0" y="0"/>
            <a:chExt cx="5760" cy="4320"/>
          </a:xfrm>
        </p:grpSpPr>
        <p:sp>
          <p:nvSpPr>
            <p:cNvPr id="17440" name="Rectangle 14"/>
            <p:cNvSpPr>
              <a:spLocks noChangeArrowheads="1"/>
            </p:cNvSpPr>
            <p:nvPr/>
          </p:nvSpPr>
          <p:spPr bwMode="auto">
            <a:xfrm rot="5400000">
              <a:off x="2784" y="1440"/>
              <a:ext cx="96" cy="5664"/>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7441" name="Rectangle 30"/>
            <p:cNvSpPr>
              <a:spLocks noChangeArrowheads="1"/>
            </p:cNvSpPr>
            <p:nvPr/>
          </p:nvSpPr>
          <p:spPr bwMode="auto">
            <a:xfrm>
              <a:off x="5664" y="0"/>
              <a:ext cx="96" cy="4320"/>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7442" name="Rectangle 31"/>
            <p:cNvSpPr>
              <a:spLocks noChangeArrowheads="1"/>
            </p:cNvSpPr>
            <p:nvPr/>
          </p:nvSpPr>
          <p:spPr bwMode="auto">
            <a:xfrm>
              <a:off x="0" y="0"/>
              <a:ext cx="96" cy="4320"/>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7443" name="Rectangle 32"/>
            <p:cNvSpPr>
              <a:spLocks noChangeArrowheads="1"/>
            </p:cNvSpPr>
            <p:nvPr/>
          </p:nvSpPr>
          <p:spPr bwMode="auto">
            <a:xfrm rot="5400000">
              <a:off x="2832" y="-2736"/>
              <a:ext cx="96" cy="5568"/>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17411" name="AutoShape 36"/>
          <p:cNvSpPr>
            <a:spLocks noChangeArrowheads="1"/>
          </p:cNvSpPr>
          <p:nvPr/>
        </p:nvSpPr>
        <p:spPr bwMode="auto">
          <a:xfrm>
            <a:off x="1828800" y="228600"/>
            <a:ext cx="8534400" cy="147955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b="1">
                <a:solidFill>
                  <a:srgbClr val="000066"/>
                </a:solidFill>
                <a:latin typeface="Georgia" panose="02040502050405020303" pitchFamily="18" charset="0"/>
              </a:rPr>
              <a:t>Program in National Security Studies</a:t>
            </a:r>
          </a:p>
          <a:p>
            <a:pPr algn="ctr" eaLnBrk="1" hangingPunct="1">
              <a:spcBef>
                <a:spcPct val="0"/>
              </a:spcBef>
              <a:buFontTx/>
              <a:buNone/>
            </a:pPr>
            <a:r>
              <a:rPr lang="en-US" altLang="en-US" sz="1600" b="1">
                <a:solidFill>
                  <a:srgbClr val="000066"/>
                </a:solidFill>
                <a:latin typeface="Georgia" panose="02040502050405020303" pitchFamily="18" charset="0"/>
              </a:rPr>
              <a:t>Spring 2017 High School Simulation</a:t>
            </a:r>
          </a:p>
          <a:p>
            <a:pPr algn="ctr" eaLnBrk="1" hangingPunct="1">
              <a:spcBef>
                <a:spcPct val="0"/>
              </a:spcBef>
              <a:buFontTx/>
              <a:buNone/>
            </a:pPr>
            <a:r>
              <a:rPr lang="en-US" altLang="en-US" sz="1400">
                <a:solidFill>
                  <a:srgbClr val="000066"/>
                </a:solidFill>
                <a:latin typeface="Georgia" panose="02040502050405020303" pitchFamily="18" charset="0"/>
              </a:rPr>
              <a:t>February 15th, 2017</a:t>
            </a:r>
            <a:br>
              <a:rPr lang="en-US" altLang="en-US" sz="1400">
                <a:solidFill>
                  <a:srgbClr val="000066"/>
                </a:solidFill>
                <a:latin typeface="Georgia" panose="02040502050405020303" pitchFamily="18" charset="0"/>
              </a:rPr>
            </a:br>
            <a:r>
              <a:rPr lang="en-US" altLang="en-US" sz="1400">
                <a:solidFill>
                  <a:srgbClr val="000066"/>
                </a:solidFill>
                <a:latin typeface="Georgia" panose="02040502050405020303" pitchFamily="18" charset="0"/>
              </a:rPr>
              <a:t>8:00 AM – 12:30 PM</a:t>
            </a:r>
            <a:br>
              <a:rPr lang="en-US" altLang="en-US" sz="1400">
                <a:solidFill>
                  <a:srgbClr val="000066"/>
                </a:solidFill>
                <a:latin typeface="Georgia" panose="02040502050405020303" pitchFamily="18" charset="0"/>
              </a:rPr>
            </a:br>
            <a:r>
              <a:rPr lang="en-US" altLang="en-US" sz="1400">
                <a:solidFill>
                  <a:srgbClr val="000066"/>
                </a:solidFill>
                <a:latin typeface="Georgia" panose="02040502050405020303" pitchFamily="18" charset="0"/>
              </a:rPr>
              <a:t>Modesto A. Maidique Campus, GC Ballrooms</a:t>
            </a:r>
            <a:endParaRPr lang="en-US" altLang="en-US" sz="2000" b="1">
              <a:solidFill>
                <a:schemeClr val="tx2"/>
              </a:solidFill>
              <a:latin typeface="Georgia" panose="02040502050405020303" pitchFamily="18" charset="0"/>
            </a:endParaRPr>
          </a:p>
        </p:txBody>
      </p:sp>
      <p:sp>
        <p:nvSpPr>
          <p:cNvPr id="17412" name="Text Box 318"/>
          <p:cNvSpPr txBox="1">
            <a:spLocks noChangeArrowheads="1"/>
          </p:cNvSpPr>
          <p:nvPr/>
        </p:nvSpPr>
        <p:spPr bwMode="auto">
          <a:xfrm>
            <a:off x="1524000" y="1708150"/>
            <a:ext cx="883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1600" b="1" u="sng">
                <a:solidFill>
                  <a:srgbClr val="9A7D00"/>
                </a:solidFill>
                <a:latin typeface="Georgia" panose="02040502050405020303" pitchFamily="18" charset="0"/>
              </a:rPr>
              <a:t>AGENDA</a:t>
            </a:r>
          </a:p>
        </p:txBody>
      </p:sp>
      <p:graphicFrame>
        <p:nvGraphicFramePr>
          <p:cNvPr id="2586" name="Group 538"/>
          <p:cNvGraphicFramePr>
            <a:graphicFrameLocks noGrp="1"/>
          </p:cNvGraphicFramePr>
          <p:nvPr/>
        </p:nvGraphicFramePr>
        <p:xfrm>
          <a:off x="1828800" y="2057401"/>
          <a:ext cx="8610600" cy="3211513"/>
        </p:xfrm>
        <a:graphic>
          <a:graphicData uri="http://schemas.openxmlformats.org/drawingml/2006/table">
            <a:tbl>
              <a:tblPr/>
              <a:tblGrid>
                <a:gridCol w="1905000">
                  <a:extLst>
                    <a:ext uri="{9D8B030D-6E8A-4147-A177-3AD203B41FA5}">
                      <a16:colId xmlns:a16="http://schemas.microsoft.com/office/drawing/2014/main" val="20000"/>
                    </a:ext>
                  </a:extLst>
                </a:gridCol>
                <a:gridCol w="6705600">
                  <a:extLst>
                    <a:ext uri="{9D8B030D-6E8A-4147-A177-3AD203B41FA5}">
                      <a16:colId xmlns:a16="http://schemas.microsoft.com/office/drawing/2014/main" val="20001"/>
                    </a:ext>
                  </a:extLst>
                </a:gridCol>
              </a:tblGrid>
              <a:tr h="44666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66"/>
                          </a:solidFill>
                          <a:effectLst/>
                          <a:latin typeface="Arial" charset="0"/>
                        </a:rPr>
                        <a:t>8:00 a.m. to 9:00 a.m.</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kern="1200" cap="none" normalizeH="0" baseline="0" dirty="0" smtClean="0">
                          <a:ln>
                            <a:noFill/>
                          </a:ln>
                          <a:solidFill>
                            <a:srgbClr val="000066"/>
                          </a:solidFill>
                          <a:effectLst/>
                          <a:latin typeface="Arial" charset="0"/>
                          <a:ea typeface="+mn-ea"/>
                          <a:cs typeface="+mn-cs"/>
                        </a:rPr>
                        <a:t>Registration</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229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66"/>
                          </a:solidFill>
                          <a:effectLst/>
                          <a:latin typeface="Arial" charset="0"/>
                        </a:rPr>
                        <a:t>9:00 a.m. to 9:45 a.m. </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smtClean="0">
                          <a:ln>
                            <a:noFill/>
                          </a:ln>
                          <a:solidFill>
                            <a:srgbClr val="000066"/>
                          </a:solidFill>
                          <a:effectLst/>
                          <a:latin typeface="Arial" charset="0"/>
                        </a:rPr>
                        <a:t>Welcome and Simulation Overview: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smtClean="0">
                          <a:ln>
                            <a:noFill/>
                          </a:ln>
                          <a:solidFill>
                            <a:srgbClr val="AC8B00"/>
                          </a:solidFill>
                          <a:effectLst/>
                          <a:latin typeface="Arial" charset="0"/>
                          <a:ea typeface="+mn-ea"/>
                          <a:cs typeface="+mn-cs"/>
                        </a:rPr>
                        <a:t>Hector Cadavid, Assistant Director, Gordon Institute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smtClean="0">
                          <a:ln>
                            <a:noFill/>
                          </a:ln>
                          <a:solidFill>
                            <a:srgbClr val="AC8B00"/>
                          </a:solidFill>
                          <a:effectLst/>
                          <a:latin typeface="Arial" charset="0"/>
                          <a:ea typeface="+mn-ea"/>
                          <a:cs typeface="+mn-cs"/>
                        </a:rPr>
                        <a:t>Dr. Brian Latell, Senior Research Analyst, Gordon Institute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smtClean="0">
                          <a:ln>
                            <a:noFill/>
                          </a:ln>
                          <a:solidFill>
                            <a:srgbClr val="AC8B00"/>
                          </a:solidFill>
                          <a:effectLst/>
                          <a:latin typeface="Arial" charset="0"/>
                          <a:ea typeface="+mn-ea"/>
                          <a:cs typeface="+mn-cs"/>
                        </a:rPr>
                        <a:t>Aldo Fonseca, </a:t>
                      </a:r>
                      <a:r>
                        <a:rPr lang="en-US" sz="1200" b="0" kern="1200" dirty="0" smtClean="0">
                          <a:solidFill>
                            <a:srgbClr val="AC8B00"/>
                          </a:solidFill>
                          <a:effectLst/>
                          <a:latin typeface="+mn-lt"/>
                          <a:ea typeface="+mn-ea"/>
                          <a:cs typeface="+mn-cs"/>
                        </a:rPr>
                        <a:t>Outreach</a:t>
                      </a:r>
                      <a:r>
                        <a:rPr lang="en-US" sz="1200" b="0" kern="1200" baseline="0" dirty="0" smtClean="0">
                          <a:solidFill>
                            <a:srgbClr val="AC8B00"/>
                          </a:solidFill>
                          <a:effectLst/>
                          <a:latin typeface="+mn-lt"/>
                          <a:ea typeface="+mn-ea"/>
                          <a:cs typeface="+mn-cs"/>
                        </a:rPr>
                        <a:t> Coordinator</a:t>
                      </a:r>
                      <a:r>
                        <a:rPr lang="en-US" sz="1200" b="0" kern="1200" dirty="0" smtClean="0">
                          <a:solidFill>
                            <a:srgbClr val="AC8B00"/>
                          </a:solidFill>
                          <a:effectLst/>
                          <a:latin typeface="+mn-lt"/>
                          <a:ea typeface="+mn-ea"/>
                          <a:cs typeface="+mn-cs"/>
                        </a:rPr>
                        <a:t>    </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37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66"/>
                          </a:solidFill>
                          <a:effectLst/>
                          <a:latin typeface="Arial" charset="0"/>
                        </a:rPr>
                        <a:t>10:00 a.m. to 10:40 a.m.</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rgbClr val="000066"/>
                          </a:solidFill>
                          <a:effectLst/>
                          <a:latin typeface="Arial" charset="0"/>
                        </a:rPr>
                        <a:t>Round 1: Inner-group discussion round</a:t>
                      </a:r>
                    </a:p>
                    <a:p>
                      <a:pPr marL="0" marR="0" lvl="0" indent="0" algn="l" defTabSz="914400" rtl="0" eaLnBrk="1" fontAlgn="base" latinLnBrk="0" hangingPunct="1">
                        <a:lnSpc>
                          <a:spcPct val="100000"/>
                        </a:lnSpc>
                        <a:spcBef>
                          <a:spcPct val="20000"/>
                        </a:spcBef>
                        <a:spcAft>
                          <a:spcPct val="0"/>
                        </a:spcAft>
                        <a:buClrTx/>
                        <a:buSzTx/>
                        <a:buFontTx/>
                        <a:buNone/>
                        <a:tabLst/>
                        <a:defRPr/>
                      </a:pPr>
                      <a:endParaRPr lang="en-US" sz="1200" b="1" kern="1200" baseline="0" dirty="0" smtClean="0">
                        <a:solidFill>
                          <a:srgbClr val="C49F00"/>
                        </a:solidFill>
                        <a:effectLst/>
                        <a:latin typeface="+mn-lt"/>
                        <a:ea typeface="+mn-ea"/>
                        <a:cs typeface="+mn-cs"/>
                      </a:endParaRP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70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66"/>
                          </a:solidFill>
                          <a:effectLst/>
                          <a:latin typeface="Arial" charset="0"/>
                        </a:rPr>
                        <a:t>10:40 a.m. to 11:20 a.m.</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rgbClr val="000066"/>
                          </a:solidFill>
                          <a:effectLst/>
                          <a:latin typeface="Arial" charset="0"/>
                        </a:rPr>
                        <a:t>Round 2: Negotiation round</a:t>
                      </a:r>
                      <a:endParaRPr kumimoji="0" lang="en-US" sz="1200" b="0" i="0" u="none" strike="noStrike" kern="1200" cap="none" normalizeH="0" baseline="0" dirty="0" smtClean="0">
                        <a:ln>
                          <a:noFill/>
                        </a:ln>
                        <a:solidFill>
                          <a:srgbClr val="000066"/>
                        </a:solidFill>
                        <a:effectLst/>
                        <a:latin typeface="Arial" charset="0"/>
                        <a:ea typeface="+mn-ea"/>
                        <a:cs typeface="+mn-cs"/>
                      </a:endParaRP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66"/>
                          </a:solidFill>
                          <a:effectLst/>
                          <a:latin typeface="Arial" charset="0"/>
                        </a:rPr>
                        <a:t>11:20 a.m. to 12:00 p.m.</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kern="1200" cap="none" normalizeH="0" baseline="0" dirty="0" smtClean="0">
                          <a:ln>
                            <a:noFill/>
                          </a:ln>
                          <a:solidFill>
                            <a:srgbClr val="000066"/>
                          </a:solidFill>
                          <a:effectLst/>
                          <a:latin typeface="Arial" charset="0"/>
                          <a:ea typeface="+mn-ea"/>
                          <a:cs typeface="+mn-cs"/>
                        </a:rPr>
                        <a:t>Round 3: Presidential Memorandum </a:t>
                      </a: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3757">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rgbClr val="000066"/>
                          </a:solidFill>
                          <a:effectLst/>
                          <a:latin typeface="Arial" charset="0"/>
                        </a:rPr>
                        <a:t>12:00 p.m. to 12:30 p.m.</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rgbClr val="000066"/>
                        </a:solidFill>
                        <a:effectLst/>
                        <a:latin typeface="Arial" charset="0"/>
                      </a:endParaRP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rgbClr val="000066"/>
                          </a:solidFill>
                          <a:effectLst/>
                          <a:latin typeface="Arial" charset="0"/>
                        </a:rPr>
                        <a:t>Debrief and Summer Institute Information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200" b="0" i="1" u="none" strike="noStrike" cap="none" normalizeH="0" baseline="0" dirty="0" smtClean="0">
                        <a:ln>
                          <a:noFill/>
                        </a:ln>
                        <a:solidFill>
                          <a:srgbClr val="000066"/>
                        </a:solidFill>
                        <a:effectLst/>
                        <a:latin typeface="Arial" charset="0"/>
                      </a:endParaRPr>
                    </a:p>
                  </a:txBody>
                  <a:tcPr marT="45669" marB="45669" horzOverflow="overflow">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5" name="Rectangle 59"/>
          <p:cNvSpPr>
            <a:spLocks noChangeArrowheads="1"/>
          </p:cNvSpPr>
          <p:nvPr/>
        </p:nvSpPr>
        <p:spPr bwMode="auto">
          <a:xfrm>
            <a:off x="1714500" y="5559425"/>
            <a:ext cx="3352800" cy="801688"/>
          </a:xfrm>
          <a:prstGeom prst="rect">
            <a:avLst/>
          </a:prstGeom>
          <a:noFill/>
          <a:ln w="9525">
            <a:noFill/>
            <a:miter lim="800000"/>
            <a:headEnd/>
            <a:tailEnd/>
          </a:ln>
          <a:effectLst/>
        </p:spPr>
        <p:txBody>
          <a:bodyPr/>
          <a:lstStyle/>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In Partnership with the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Office of Curriculum and Instruction,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Social Sciences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Miami-Dade County Public Schools</a:t>
            </a:r>
          </a:p>
        </p:txBody>
      </p:sp>
      <p:pic>
        <p:nvPicPr>
          <p:cNvPr id="1743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037639" y="5683250"/>
            <a:ext cx="96043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9"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53189" y="5807075"/>
            <a:ext cx="2181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18089" y="5559425"/>
            <a:ext cx="1211859" cy="788988"/>
          </a:xfrm>
          <a:prstGeom prst="rect">
            <a:avLst/>
          </a:prstGeom>
        </p:spPr>
      </p:pic>
    </p:spTree>
    <p:extLst>
      <p:ext uri="{BB962C8B-B14F-4D97-AF65-F5344CB8AC3E}">
        <p14:creationId xmlns:p14="http://schemas.microsoft.com/office/powerpoint/2010/main" val="4124468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33"/>
          <p:cNvGrpSpPr>
            <a:grpSpLocks/>
          </p:cNvGrpSpPr>
          <p:nvPr/>
        </p:nvGrpSpPr>
        <p:grpSpPr bwMode="auto">
          <a:xfrm>
            <a:off x="1524000" y="0"/>
            <a:ext cx="9144000" cy="6858000"/>
            <a:chOff x="0" y="0"/>
            <a:chExt cx="5760" cy="4320"/>
          </a:xfrm>
        </p:grpSpPr>
        <p:sp>
          <p:nvSpPr>
            <p:cNvPr id="19470" name="Rectangle 14"/>
            <p:cNvSpPr>
              <a:spLocks noChangeArrowheads="1"/>
            </p:cNvSpPr>
            <p:nvPr/>
          </p:nvSpPr>
          <p:spPr bwMode="auto">
            <a:xfrm rot="5400000">
              <a:off x="2784" y="1440"/>
              <a:ext cx="96" cy="5664"/>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9471" name="Rectangle 30"/>
            <p:cNvSpPr>
              <a:spLocks noChangeArrowheads="1"/>
            </p:cNvSpPr>
            <p:nvPr/>
          </p:nvSpPr>
          <p:spPr bwMode="auto">
            <a:xfrm>
              <a:off x="5664" y="0"/>
              <a:ext cx="96" cy="4320"/>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9472" name="Rectangle 31"/>
            <p:cNvSpPr>
              <a:spLocks noChangeArrowheads="1"/>
            </p:cNvSpPr>
            <p:nvPr/>
          </p:nvSpPr>
          <p:spPr bwMode="auto">
            <a:xfrm>
              <a:off x="0" y="0"/>
              <a:ext cx="96" cy="4320"/>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9473" name="Rectangle 32"/>
            <p:cNvSpPr>
              <a:spLocks noChangeArrowheads="1"/>
            </p:cNvSpPr>
            <p:nvPr/>
          </p:nvSpPr>
          <p:spPr bwMode="auto">
            <a:xfrm rot="5400000">
              <a:off x="2832" y="-2736"/>
              <a:ext cx="96" cy="5568"/>
            </a:xfrm>
            <a:prstGeom prst="rect">
              <a:avLst/>
            </a:prstGeom>
            <a:solidFill>
              <a:srgbClr val="000066"/>
            </a:solidFill>
            <a:ln w="0">
              <a:solidFill>
                <a:srgbClr val="000066"/>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19459" name="AutoShape 36"/>
          <p:cNvSpPr>
            <a:spLocks noChangeArrowheads="1"/>
          </p:cNvSpPr>
          <p:nvPr/>
        </p:nvSpPr>
        <p:spPr bwMode="auto">
          <a:xfrm>
            <a:off x="1828800" y="228600"/>
            <a:ext cx="8534400" cy="147955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b="1">
                <a:solidFill>
                  <a:srgbClr val="000066"/>
                </a:solidFill>
                <a:latin typeface="Georgia" panose="02040502050405020303" pitchFamily="18" charset="0"/>
              </a:rPr>
              <a:t>Program in National Security Studies</a:t>
            </a:r>
          </a:p>
          <a:p>
            <a:pPr algn="ctr" eaLnBrk="1" hangingPunct="1">
              <a:spcBef>
                <a:spcPct val="0"/>
              </a:spcBef>
              <a:buFontTx/>
              <a:buNone/>
            </a:pPr>
            <a:r>
              <a:rPr lang="en-US" altLang="en-US" sz="1600" b="1">
                <a:solidFill>
                  <a:srgbClr val="000066"/>
                </a:solidFill>
                <a:latin typeface="Georgia" panose="02040502050405020303" pitchFamily="18" charset="0"/>
              </a:rPr>
              <a:t>Spring 2017 High School Simulation</a:t>
            </a:r>
          </a:p>
          <a:p>
            <a:pPr algn="ctr" eaLnBrk="1" hangingPunct="1">
              <a:spcBef>
                <a:spcPct val="0"/>
              </a:spcBef>
              <a:buFontTx/>
              <a:buNone/>
            </a:pPr>
            <a:r>
              <a:rPr lang="en-US" altLang="en-US" sz="1400">
                <a:solidFill>
                  <a:srgbClr val="000066"/>
                </a:solidFill>
                <a:latin typeface="Georgia" panose="02040502050405020303" pitchFamily="18" charset="0"/>
              </a:rPr>
              <a:t>February 15th, 2017</a:t>
            </a:r>
            <a:br>
              <a:rPr lang="en-US" altLang="en-US" sz="1400">
                <a:solidFill>
                  <a:srgbClr val="000066"/>
                </a:solidFill>
                <a:latin typeface="Georgia" panose="02040502050405020303" pitchFamily="18" charset="0"/>
              </a:rPr>
            </a:br>
            <a:r>
              <a:rPr lang="en-US" altLang="en-US" sz="1400">
                <a:solidFill>
                  <a:srgbClr val="000066"/>
                </a:solidFill>
                <a:latin typeface="Georgia" panose="02040502050405020303" pitchFamily="18" charset="0"/>
              </a:rPr>
              <a:t>8:00 AM – 12:30 PM</a:t>
            </a:r>
            <a:br>
              <a:rPr lang="en-US" altLang="en-US" sz="1400">
                <a:solidFill>
                  <a:srgbClr val="000066"/>
                </a:solidFill>
                <a:latin typeface="Georgia" panose="02040502050405020303" pitchFamily="18" charset="0"/>
              </a:rPr>
            </a:br>
            <a:r>
              <a:rPr lang="en-US" altLang="en-US" sz="1400">
                <a:solidFill>
                  <a:srgbClr val="000066"/>
                </a:solidFill>
                <a:latin typeface="Georgia" panose="02040502050405020303" pitchFamily="18" charset="0"/>
              </a:rPr>
              <a:t>Modesto A. Maidique Campus, GC Ballrooms</a:t>
            </a:r>
            <a:endParaRPr lang="en-US" altLang="en-US" sz="2000" b="1">
              <a:solidFill>
                <a:schemeClr val="tx2"/>
              </a:solidFill>
              <a:latin typeface="Georgia" panose="02040502050405020303" pitchFamily="18" charset="0"/>
            </a:endParaRPr>
          </a:p>
        </p:txBody>
      </p:sp>
      <p:sp>
        <p:nvSpPr>
          <p:cNvPr id="19460" name="Text Box 318"/>
          <p:cNvSpPr txBox="1">
            <a:spLocks noChangeArrowheads="1"/>
          </p:cNvSpPr>
          <p:nvPr/>
        </p:nvSpPr>
        <p:spPr bwMode="auto">
          <a:xfrm>
            <a:off x="1417638" y="1697038"/>
            <a:ext cx="8839201"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1600" b="1" u="sng">
                <a:solidFill>
                  <a:srgbClr val="9A7D00"/>
                </a:solidFill>
                <a:latin typeface="Georgia" panose="02040502050405020303" pitchFamily="18" charset="0"/>
              </a:rPr>
              <a:t>Dr. Brian Latell</a:t>
            </a:r>
          </a:p>
        </p:txBody>
      </p:sp>
      <p:sp>
        <p:nvSpPr>
          <p:cNvPr id="15" name="Rectangle 59"/>
          <p:cNvSpPr>
            <a:spLocks noChangeArrowheads="1"/>
          </p:cNvSpPr>
          <p:nvPr/>
        </p:nvSpPr>
        <p:spPr bwMode="auto">
          <a:xfrm>
            <a:off x="1714500" y="5559425"/>
            <a:ext cx="3352800" cy="801688"/>
          </a:xfrm>
          <a:prstGeom prst="rect">
            <a:avLst/>
          </a:prstGeom>
          <a:noFill/>
          <a:ln w="9525">
            <a:noFill/>
            <a:miter lim="800000"/>
            <a:headEnd/>
            <a:tailEnd/>
          </a:ln>
          <a:effectLst/>
        </p:spPr>
        <p:txBody>
          <a:bodyPr/>
          <a:lstStyle/>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In Partnership with the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Office of Curriculum and Instruction,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Social Sciences </a:t>
            </a:r>
          </a:p>
          <a:p>
            <a:pPr marL="342900" indent="-342900" algn="ctr">
              <a:lnSpc>
                <a:spcPct val="80000"/>
              </a:lnSpc>
              <a:spcBef>
                <a:spcPct val="20000"/>
              </a:spcBef>
              <a:defRPr/>
            </a:pPr>
            <a:r>
              <a:rPr lang="en-US" sz="1200" dirty="0">
                <a:solidFill>
                  <a:srgbClr val="000066"/>
                </a:solidFill>
                <a:effectLst>
                  <a:outerShdw blurRad="38100" dist="38100" dir="2700000" algn="tl">
                    <a:srgbClr val="C0C0C0"/>
                  </a:outerShdw>
                </a:effectLst>
                <a:latin typeface="Georgia" pitchFamily="18" charset="0"/>
              </a:rPr>
              <a:t>Miami-Dade County Public Schools</a:t>
            </a:r>
          </a:p>
        </p:txBody>
      </p:sp>
      <p:pic>
        <p:nvPicPr>
          <p:cNvPr id="1946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037639" y="5683250"/>
            <a:ext cx="96043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53189" y="5807075"/>
            <a:ext cx="2181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0" name="Picture 2" descr="Brian Latell, Ph.D."/>
          <p:cNvPicPr>
            <a:picLocks noChangeAspect="1" noChangeArrowheads="1"/>
          </p:cNvPicPr>
          <p:nvPr/>
        </p:nvPicPr>
        <p:blipFill>
          <a:blip r:embed="rId5"/>
          <a:srcRect/>
          <a:stretch>
            <a:fillRect/>
          </a:stretch>
        </p:blipFill>
        <p:spPr bwMode="auto">
          <a:xfrm>
            <a:off x="3200400" y="2416176"/>
            <a:ext cx="914400" cy="126206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9466" name="TextBox 1"/>
          <p:cNvSpPr txBox="1">
            <a:spLocks noChangeArrowheads="1"/>
          </p:cNvSpPr>
          <p:nvPr/>
        </p:nvSpPr>
        <p:spPr bwMode="auto">
          <a:xfrm>
            <a:off x="4114800" y="2362201"/>
            <a:ext cx="5638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a:latin typeface="Georgia" panose="02040502050405020303" pitchFamily="18" charset="0"/>
              </a:rPr>
              <a:t>Dr. Brian Latell has been a Latin America and Caribbean specialist for more than four decades. During his 35 years of service in the CIA and National Intelligence Council he advised the White House and other ranking American officials and members of Congress on Latin American developments. </a:t>
            </a:r>
          </a:p>
        </p:txBody>
      </p:sp>
      <p:pic>
        <p:nvPicPr>
          <p:cNvPr id="43012" name="Picture 4" descr="History Will Absolve Me: Fidel Castro: Life and Legacy (Kindle Single) by [Latell, Bria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60990" y="3097212"/>
            <a:ext cx="1276008" cy="203835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43014" name="Picture 6" descr="Image resul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63270" y="3097211"/>
            <a:ext cx="1224718" cy="204892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43016" name="Picture 8" descr="Image resul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63591" y="3097211"/>
            <a:ext cx="1232986" cy="203297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78894" y="5523397"/>
            <a:ext cx="1211859" cy="788988"/>
          </a:xfrm>
          <a:prstGeom prst="rect">
            <a:avLst/>
          </a:prstGeom>
        </p:spPr>
      </p:pic>
    </p:spTree>
    <p:extLst>
      <p:ext uri="{BB962C8B-B14F-4D97-AF65-F5344CB8AC3E}">
        <p14:creationId xmlns:p14="http://schemas.microsoft.com/office/powerpoint/2010/main" val="2113107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252</Words>
  <Application>Microsoft Office PowerPoint</Application>
  <PresentationFormat>Widescreen</PresentationFormat>
  <Paragraphs>41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Georgia</vt:lpstr>
      <vt:lpstr>Office Theme</vt:lpstr>
      <vt:lpstr>The Cuban Missile Crisis: An Exercise in Crisis Decision-Making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Cuban Missile Crisis: An Exercise in Crisis Decision-Making</dc:title>
  <dc:creator>Aldo Fonseca</dc:creator>
  <cp:lastModifiedBy>Isabel Carretero</cp:lastModifiedBy>
  <cp:revision>3</cp:revision>
  <dcterms:created xsi:type="dcterms:W3CDTF">2017-02-22T18:41:42Z</dcterms:created>
  <dcterms:modified xsi:type="dcterms:W3CDTF">2017-02-22T21:43:13Z</dcterms:modified>
</cp:coreProperties>
</file>