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9" r:id="rId2"/>
    <p:sldId id="262" r:id="rId3"/>
    <p:sldId id="260" r:id="rId4"/>
    <p:sldId id="261" r:id="rId5"/>
    <p:sldId id="263" r:id="rId6"/>
    <p:sldId id="264" r:id="rId7"/>
    <p:sldId id="256" r:id="rId8"/>
    <p:sldId id="257" r:id="rId9"/>
    <p:sldId id="258" r:id="rId10"/>
    <p:sldId id="265" r:id="rId11"/>
    <p:sldId id="266" r:id="rId12"/>
    <p:sldId id="267" r:id="rId13"/>
    <p:sldId id="268" r:id="rId14"/>
    <p:sldId id="269" r:id="rId15"/>
    <p:sldId id="270" r:id="rId16"/>
    <p:sldId id="271" r:id="rId17"/>
    <p:sldId id="273" r:id="rId18"/>
    <p:sldId id="274" r:id="rId19"/>
    <p:sldId id="275" r:id="rId20"/>
    <p:sldId id="278" r:id="rId21"/>
    <p:sldId id="280" r:id="rId22"/>
    <p:sldId id="277" r:id="rId23"/>
    <p:sldId id="276" r:id="rId24"/>
    <p:sldId id="281" r:id="rId25"/>
    <p:sldId id="282"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5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65709-DE61-1A45-86BF-4BCA7A0F7200}" type="datetimeFigureOut">
              <a:rPr lang="en-US" smtClean="0"/>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7946F-A5C0-4A4B-AF74-443745891220}" type="slidenum">
              <a:rPr lang="en-US" smtClean="0"/>
              <a:t>‹#›</a:t>
            </a:fld>
            <a:endParaRPr lang="en-US"/>
          </a:p>
        </p:txBody>
      </p:sp>
    </p:spTree>
    <p:extLst>
      <p:ext uri="{BB962C8B-B14F-4D97-AF65-F5344CB8AC3E}">
        <p14:creationId xmlns:p14="http://schemas.microsoft.com/office/powerpoint/2010/main" val="3114830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AAA7CE3-0120-3349-BD62-DA40B2390321}" type="slidenum">
              <a:rPr lang="en-US" sz="1200"/>
              <a:pPr/>
              <a:t>2</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185605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5FD80E-A2E2-3240-B8C4-F42C52B22390}"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3942339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FD80E-A2E2-3240-B8C4-F42C52B22390}"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265588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FD80E-A2E2-3240-B8C4-F42C52B22390}"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409178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FD80E-A2E2-3240-B8C4-F42C52B22390}"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272133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5FD80E-A2E2-3240-B8C4-F42C52B22390}"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409207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5FD80E-A2E2-3240-B8C4-F42C52B22390}"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14406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5FD80E-A2E2-3240-B8C4-F42C52B22390}" type="datetimeFigureOut">
              <a:rPr lang="en-US" smtClean="0"/>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30799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5FD80E-A2E2-3240-B8C4-F42C52B22390}" type="datetimeFigureOut">
              <a:rPr lang="en-US" smtClean="0"/>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249369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FD80E-A2E2-3240-B8C4-F42C52B22390}" type="datetimeFigureOut">
              <a:rPr lang="en-US" smtClean="0"/>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391744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FD80E-A2E2-3240-B8C4-F42C52B22390}"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40530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FD80E-A2E2-3240-B8C4-F42C52B22390}"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DF705-336C-5E43-B0F4-F637A56FF38D}" type="slidenum">
              <a:rPr lang="en-US" smtClean="0"/>
              <a:t>‹#›</a:t>
            </a:fld>
            <a:endParaRPr lang="en-US"/>
          </a:p>
        </p:txBody>
      </p:sp>
    </p:spTree>
    <p:extLst>
      <p:ext uri="{BB962C8B-B14F-4D97-AF65-F5344CB8AC3E}">
        <p14:creationId xmlns:p14="http://schemas.microsoft.com/office/powerpoint/2010/main" val="428153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1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D80E-A2E2-3240-B8C4-F42C52B22390}" type="datetimeFigureOut">
              <a:rPr lang="en-US" smtClean="0"/>
              <a:t>10/12/2015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DF705-336C-5E43-B0F4-F637A56FF38D}" type="slidenum">
              <a:rPr lang="en-US" smtClean="0"/>
              <a:t>‹#›</a:t>
            </a:fld>
            <a:endParaRPr lang="en-US"/>
          </a:p>
        </p:txBody>
      </p:sp>
    </p:spTree>
    <p:extLst>
      <p:ext uri="{BB962C8B-B14F-4D97-AF65-F5344CB8AC3E}">
        <p14:creationId xmlns:p14="http://schemas.microsoft.com/office/powerpoint/2010/main" val="573504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8502" y="560041"/>
            <a:ext cx="5039314" cy="646331"/>
          </a:xfrm>
          <a:prstGeom prst="rect">
            <a:avLst/>
          </a:prstGeom>
          <a:noFill/>
        </p:spPr>
        <p:txBody>
          <a:bodyPr wrap="square" rtlCol="0">
            <a:spAutoFit/>
          </a:bodyPr>
          <a:lstStyle/>
          <a:p>
            <a:pPr algn="ctr"/>
            <a:r>
              <a:rPr lang="en-US" dirty="0" smtClean="0"/>
              <a:t/>
            </a:r>
            <a:br>
              <a:rPr lang="en-US" dirty="0" smtClean="0"/>
            </a:br>
            <a:r>
              <a:rPr lang="en-US" dirty="0" smtClean="0"/>
              <a:t>Histories of Historical Myths in Latin America:</a:t>
            </a:r>
          </a:p>
        </p:txBody>
      </p:sp>
      <p:sp>
        <p:nvSpPr>
          <p:cNvPr id="5" name="TextBox 4"/>
          <p:cNvSpPr txBox="1"/>
          <p:nvPr/>
        </p:nvSpPr>
        <p:spPr>
          <a:xfrm>
            <a:off x="3570098" y="1716636"/>
            <a:ext cx="1806119" cy="369332"/>
          </a:xfrm>
          <a:prstGeom prst="rect">
            <a:avLst/>
          </a:prstGeom>
          <a:noFill/>
        </p:spPr>
        <p:txBody>
          <a:bodyPr wrap="square" rtlCol="0">
            <a:spAutoFit/>
          </a:bodyPr>
          <a:lstStyle/>
          <a:p>
            <a:r>
              <a:rPr lang="en-US" dirty="0" smtClean="0"/>
              <a:t>Bianca Premo</a:t>
            </a:r>
            <a:endParaRPr lang="en-US" dirty="0"/>
          </a:p>
        </p:txBody>
      </p:sp>
      <p:sp>
        <p:nvSpPr>
          <p:cNvPr id="6" name="TextBox 5"/>
          <p:cNvSpPr txBox="1"/>
          <p:nvPr/>
        </p:nvSpPr>
        <p:spPr>
          <a:xfrm>
            <a:off x="810022" y="2318838"/>
            <a:ext cx="2762295" cy="3416320"/>
          </a:xfrm>
          <a:prstGeom prst="rect">
            <a:avLst/>
          </a:prstGeom>
          <a:noFill/>
        </p:spPr>
        <p:txBody>
          <a:bodyPr wrap="none" rtlCol="0">
            <a:spAutoFit/>
          </a:bodyPr>
          <a:lstStyle/>
          <a:p>
            <a:pPr marL="342900" indent="-342900">
              <a:buAutoNum type="arabicPeriod"/>
            </a:pPr>
            <a:r>
              <a:rPr lang="en-US" dirty="0" smtClean="0"/>
              <a:t>Conquest</a:t>
            </a:r>
          </a:p>
          <a:p>
            <a:pPr marL="342900" indent="-342900">
              <a:buAutoNum type="arabicPeriod"/>
            </a:pPr>
            <a:r>
              <a:rPr lang="en-US" dirty="0" smtClean="0"/>
              <a:t>Black Legend</a:t>
            </a:r>
          </a:p>
          <a:p>
            <a:pPr marL="342900" indent="-342900">
              <a:buAutoNum type="arabicPeriod"/>
            </a:pPr>
            <a:r>
              <a:rPr lang="en-US" dirty="0" smtClean="0"/>
              <a:t>Benign Slavery</a:t>
            </a:r>
          </a:p>
          <a:p>
            <a:pPr marL="342900" indent="-342900">
              <a:buAutoNum type="arabicPeriod"/>
            </a:pPr>
            <a:r>
              <a:rPr lang="en-US" dirty="0" smtClean="0"/>
              <a:t>The Immature Pueblo</a:t>
            </a:r>
          </a:p>
          <a:p>
            <a:pPr marL="342900" indent="-342900">
              <a:buAutoNum type="arabicPeriod"/>
            </a:pPr>
            <a:r>
              <a:rPr lang="en-US" dirty="0" smtClean="0"/>
              <a:t>Racial Democracy</a:t>
            </a:r>
          </a:p>
          <a:p>
            <a:pPr marL="342900" indent="-342900">
              <a:buAutoNum type="arabicPeriod"/>
            </a:pPr>
            <a:r>
              <a:rPr lang="en-US" dirty="0" smtClean="0"/>
              <a:t>Spellbound by Dictators</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259212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0052" y="1350098"/>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6232081" y="599349"/>
            <a:ext cx="2540000" cy="3289300"/>
          </a:xfrm>
          <a:prstGeom prst="rect">
            <a:avLst/>
          </a:prstGeom>
        </p:spPr>
      </p:pic>
      <p:sp>
        <p:nvSpPr>
          <p:cNvPr id="6" name="TextBox 5"/>
          <p:cNvSpPr txBox="1"/>
          <p:nvPr/>
        </p:nvSpPr>
        <p:spPr>
          <a:xfrm>
            <a:off x="3280715" y="1120082"/>
            <a:ext cx="184666" cy="369332"/>
          </a:xfrm>
          <a:prstGeom prst="rect">
            <a:avLst/>
          </a:prstGeom>
          <a:noFill/>
        </p:spPr>
        <p:txBody>
          <a:bodyPr wrap="none" rtlCol="0">
            <a:spAutoFit/>
          </a:bodyPr>
          <a:lstStyle/>
          <a:p>
            <a:endParaRPr lang="en-US" dirty="0"/>
          </a:p>
        </p:txBody>
      </p:sp>
      <p:sp>
        <p:nvSpPr>
          <p:cNvPr id="7" name="Rectangle 6"/>
          <p:cNvSpPr/>
          <p:nvPr/>
        </p:nvSpPr>
        <p:spPr>
          <a:xfrm>
            <a:off x="667683" y="888433"/>
            <a:ext cx="4572000" cy="923330"/>
          </a:xfrm>
          <a:prstGeom prst="rect">
            <a:avLst/>
          </a:prstGeom>
        </p:spPr>
        <p:txBody>
          <a:bodyPr>
            <a:spAutoFit/>
          </a:bodyPr>
          <a:lstStyle/>
          <a:p>
            <a:r>
              <a:rPr lang="en-US" dirty="0"/>
              <a:t>Yet into this sheepfold, into this land of meek outcasts there came some Spaniards who immediately behaved like ravening wild beasts </a:t>
            </a:r>
          </a:p>
        </p:txBody>
      </p:sp>
      <p:sp>
        <p:nvSpPr>
          <p:cNvPr id="8" name="TextBox 7"/>
          <p:cNvSpPr txBox="1"/>
          <p:nvPr/>
        </p:nvSpPr>
        <p:spPr>
          <a:xfrm>
            <a:off x="2081436" y="2253142"/>
            <a:ext cx="2416234" cy="369332"/>
          </a:xfrm>
          <a:prstGeom prst="rect">
            <a:avLst/>
          </a:prstGeom>
          <a:noFill/>
        </p:spPr>
        <p:txBody>
          <a:bodyPr wrap="none" rtlCol="0">
            <a:spAutoFit/>
          </a:bodyPr>
          <a:lstStyle/>
          <a:p>
            <a:pPr algn="ctr"/>
            <a:r>
              <a:rPr lang="en-US" dirty="0" smtClean="0"/>
              <a:t>-</a:t>
            </a:r>
            <a:r>
              <a:rPr lang="en-US" dirty="0" err="1" smtClean="0"/>
              <a:t>Bartolomé</a:t>
            </a:r>
            <a:r>
              <a:rPr lang="en-US" dirty="0" smtClean="0"/>
              <a:t> de </a:t>
            </a:r>
            <a:r>
              <a:rPr lang="en-US" dirty="0" err="1" smtClean="0"/>
              <a:t>las</a:t>
            </a:r>
            <a:r>
              <a:rPr lang="en-US" dirty="0" smtClean="0"/>
              <a:t> Casas</a:t>
            </a:r>
            <a:endParaRPr lang="en-US" dirty="0"/>
          </a:p>
        </p:txBody>
      </p:sp>
    </p:spTree>
    <p:extLst>
      <p:ext uri="{BB962C8B-B14F-4D97-AF65-F5344CB8AC3E}">
        <p14:creationId xmlns:p14="http://schemas.microsoft.com/office/powerpoint/2010/main" val="120398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Since </a:t>
            </a:r>
            <a:r>
              <a:rPr lang="en-US" dirty="0"/>
              <a:t>this edition was put into the press, a History of Mexico, in two volumes in quarto, translated from the Italian of the Abbe D. Francesco Savario Clavigero, has been published. From a person, who is a native of New Spain, who has resided forty years in that country and who is acquainted with the Mexican language, it was natural to expect much new </a:t>
            </a:r>
            <a:r>
              <a:rPr lang="en-US" dirty="0" smtClean="0"/>
              <a:t>information…Upon </a:t>
            </a:r>
            <a:r>
              <a:rPr lang="en-US" dirty="0"/>
              <a:t>perusing his work, however, I find that it contains hardly any addition to the ancient History of the Mexican </a:t>
            </a:r>
            <a:r>
              <a:rPr lang="en-US" dirty="0" smtClean="0"/>
              <a:t>empire…but </a:t>
            </a:r>
            <a:r>
              <a:rPr lang="en-US" dirty="0"/>
              <a:t>what is derived from the improbable narratives and fanciful </a:t>
            </a:r>
            <a:r>
              <a:rPr lang="en-US" dirty="0" smtClean="0"/>
              <a:t>conjectures.</a:t>
            </a:r>
          </a:p>
          <a:p>
            <a:pPr marL="0" indent="0">
              <a:buNone/>
            </a:pPr>
            <a:r>
              <a:rPr lang="en-US" dirty="0"/>
              <a:t>	</a:t>
            </a:r>
            <a:r>
              <a:rPr lang="en-US" dirty="0" smtClean="0"/>
              <a:t>							- William Robertson, Preface to 3</a:t>
            </a:r>
            <a:r>
              <a:rPr lang="en-US" baseline="30000" dirty="0" smtClean="0"/>
              <a:t>rd</a:t>
            </a:r>
            <a:r>
              <a:rPr lang="en-US" dirty="0" smtClean="0"/>
              <a:t> ed. 										</a:t>
            </a:r>
            <a:r>
              <a:rPr lang="en-US" i="1" dirty="0" smtClean="0"/>
              <a:t>History of America</a:t>
            </a:r>
            <a:r>
              <a:rPr lang="en-US" dirty="0" smtClean="0"/>
              <a:t> (1777-93)</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9936" y="213885"/>
            <a:ext cx="3634064" cy="2009748"/>
          </a:xfrm>
          <a:prstGeom prst="rect">
            <a:avLst/>
          </a:prstGeom>
        </p:spPr>
      </p:pic>
      <p:sp>
        <p:nvSpPr>
          <p:cNvPr id="5" name="TextBox 4"/>
          <p:cNvSpPr txBox="1"/>
          <p:nvPr/>
        </p:nvSpPr>
        <p:spPr>
          <a:xfrm>
            <a:off x="5397802" y="2223633"/>
            <a:ext cx="3554151" cy="369332"/>
          </a:xfrm>
          <a:prstGeom prst="rect">
            <a:avLst/>
          </a:prstGeom>
          <a:noFill/>
        </p:spPr>
        <p:txBody>
          <a:bodyPr wrap="square" rtlCol="0">
            <a:spAutoFit/>
          </a:bodyPr>
          <a:lstStyle/>
          <a:p>
            <a:r>
              <a:rPr lang="en-US" i="1" dirty="0" smtClean="0"/>
              <a:t>Archive of the Indies, </a:t>
            </a:r>
            <a:r>
              <a:rPr lang="en-US" i="1" dirty="0" err="1" smtClean="0"/>
              <a:t>Sevilla</a:t>
            </a:r>
            <a:r>
              <a:rPr lang="en-US" i="1" dirty="0" smtClean="0"/>
              <a:t>, Spain</a:t>
            </a:r>
          </a:p>
        </p:txBody>
      </p:sp>
    </p:spTree>
    <p:extLst>
      <p:ext uri="{BB962C8B-B14F-4D97-AF65-F5344CB8AC3E}">
        <p14:creationId xmlns:p14="http://schemas.microsoft.com/office/powerpoint/2010/main" val="108409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0086" y="600044"/>
            <a:ext cx="2850077" cy="369332"/>
          </a:xfrm>
          <a:prstGeom prst="rect">
            <a:avLst/>
          </a:prstGeom>
          <a:noFill/>
        </p:spPr>
        <p:txBody>
          <a:bodyPr wrap="square" rtlCol="0">
            <a:spAutoFit/>
          </a:bodyPr>
          <a:lstStyle/>
          <a:p>
            <a:r>
              <a:rPr lang="en-US" b="1" dirty="0" smtClean="0"/>
              <a:t>Benign Slavery </a:t>
            </a:r>
            <a:endParaRPr lang="en-US" b="1" dirty="0"/>
          </a:p>
        </p:txBody>
      </p:sp>
      <p:sp>
        <p:nvSpPr>
          <p:cNvPr id="5" name="TextBox 4"/>
          <p:cNvSpPr txBox="1"/>
          <p:nvPr/>
        </p:nvSpPr>
        <p:spPr>
          <a:xfrm>
            <a:off x="740020" y="1590116"/>
            <a:ext cx="6820187" cy="923330"/>
          </a:xfrm>
          <a:prstGeom prst="rect">
            <a:avLst/>
          </a:prstGeom>
          <a:noFill/>
        </p:spPr>
        <p:txBody>
          <a:bodyPr wrap="square" rtlCol="0">
            <a:spAutoFit/>
          </a:bodyPr>
          <a:lstStyle/>
          <a:p>
            <a:r>
              <a:rPr lang="en-US" dirty="0" smtClean="0"/>
              <a:t>Myth: Slavery in Spanish America and Brazil was less harsh than slavery in British North America because of the propensity toward race mixture, manumission practices, and lack of capitalism</a:t>
            </a:r>
            <a:endParaRPr lang="en-US" dirty="0"/>
          </a:p>
        </p:txBody>
      </p:sp>
      <p:sp>
        <p:nvSpPr>
          <p:cNvPr id="12" name="TextBox 11"/>
          <p:cNvSpPr txBox="1"/>
          <p:nvPr/>
        </p:nvSpPr>
        <p:spPr>
          <a:xfrm>
            <a:off x="740020" y="2666098"/>
            <a:ext cx="7118498" cy="923330"/>
          </a:xfrm>
          <a:prstGeom prst="rect">
            <a:avLst/>
          </a:prstGeom>
          <a:noFill/>
        </p:spPr>
        <p:txBody>
          <a:bodyPr wrap="square" rtlCol="0">
            <a:spAutoFit/>
          </a:bodyPr>
          <a:lstStyle/>
          <a:p>
            <a:r>
              <a:rPr lang="en-US" dirty="0" smtClean="0"/>
              <a:t>History: Latin America, and particularly Brazil, accounted for the vast majority of slave importations. Manumission more common but still rare. Imports rather than reproduction.</a:t>
            </a:r>
          </a:p>
        </p:txBody>
      </p:sp>
      <p:sp>
        <p:nvSpPr>
          <p:cNvPr id="13" name="TextBox 12"/>
          <p:cNvSpPr txBox="1"/>
          <p:nvPr/>
        </p:nvSpPr>
        <p:spPr>
          <a:xfrm>
            <a:off x="740020" y="4050989"/>
            <a:ext cx="3457961" cy="369332"/>
          </a:xfrm>
          <a:prstGeom prst="rect">
            <a:avLst/>
          </a:prstGeom>
          <a:noFill/>
        </p:spPr>
        <p:txBody>
          <a:bodyPr wrap="square" rtlCol="0">
            <a:spAutoFit/>
          </a:bodyPr>
          <a:lstStyle/>
          <a:p>
            <a:r>
              <a:rPr lang="en-US" dirty="0" smtClean="0"/>
              <a:t>Historicizing the myth</a:t>
            </a:r>
            <a:endParaRPr lang="en-US" dirty="0"/>
          </a:p>
        </p:txBody>
      </p:sp>
    </p:spTree>
    <p:extLst>
      <p:ext uri="{BB962C8B-B14F-4D97-AF65-F5344CB8AC3E}">
        <p14:creationId xmlns:p14="http://schemas.microsoft.com/office/powerpoint/2010/main" val="41173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xit" presetSubtype="0" fill="hold" grpId="1" nodeType="clickEffect">
                                  <p:stCondLst>
                                    <p:cond delay="0"/>
                                  </p:stCondLst>
                                  <p:childTnLst>
                                    <p:animEffect transition="out" filter="fade">
                                      <p:cBhvr>
                                        <p:cTn id="10" dur="2000"/>
                                        <p:tgtEl>
                                          <p:spTgt spid="5"/>
                                        </p:tgtEl>
                                      </p:cBhvr>
                                    </p:animEffect>
                                    <p:anim calcmode="lin" valueType="num">
                                      <p:cBhvr>
                                        <p:cTn id="11"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5"/>
                                        </p:tgtEl>
                                        <p:attrNameLst>
                                          <p:attrName>ppt_h</p:attrName>
                                        </p:attrNameLst>
                                      </p:cBhvr>
                                      <p:tavLst>
                                        <p:tav tm="0">
                                          <p:val>
                                            <p:strVal val="ppt_h"/>
                                          </p:val>
                                        </p:tav>
                                        <p:tav tm="100000">
                                          <p:val>
                                            <p:strVal val="ppt_h"/>
                                          </p:val>
                                        </p:tav>
                                      </p:tavLst>
                                    </p:anim>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016" y="660048"/>
            <a:ext cx="8030220" cy="4985981"/>
          </a:xfrm>
          <a:prstGeom prst="rect">
            <a:avLst/>
          </a:prstGeom>
        </p:spPr>
        <p:txBody>
          <a:bodyPr wrap="square">
            <a:spAutoFit/>
          </a:bodyPr>
          <a:lstStyle/>
          <a:p>
            <a:pPr algn="ctr"/>
            <a:r>
              <a:rPr lang="en-US" sz="2000" b="1" dirty="0">
                <a:solidFill>
                  <a:srgbClr val="333006"/>
                </a:solidFill>
                <a:effectLst>
                  <a:outerShdw blurRad="38100" dist="38100" dir="2700000" algn="tl">
                    <a:srgbClr val="000000"/>
                  </a:outerShdw>
                </a:effectLst>
                <a:latin typeface="Arial" charset="0"/>
              </a:rPr>
              <a:t>Trans-Atlantic imports of African slaves</a:t>
            </a:r>
          </a:p>
          <a:p>
            <a:pPr algn="ctr"/>
            <a:r>
              <a:rPr lang="en-US" sz="2000" b="1" dirty="0">
                <a:solidFill>
                  <a:srgbClr val="333006"/>
                </a:solidFill>
                <a:effectLst>
                  <a:outerShdw blurRad="38100" dist="38100" dir="2700000" algn="tl">
                    <a:srgbClr val="000000"/>
                  </a:outerShdw>
                </a:effectLst>
                <a:latin typeface="Arial" charset="0"/>
              </a:rPr>
              <a:t>by </a:t>
            </a:r>
            <a:r>
              <a:rPr lang="en-US" sz="2000" b="1" dirty="0" smtClean="0">
                <a:solidFill>
                  <a:srgbClr val="333006"/>
                </a:solidFill>
                <a:effectLst>
                  <a:outerShdw blurRad="38100" dist="38100" dir="2700000" algn="tl">
                    <a:srgbClr val="000000"/>
                  </a:outerShdw>
                </a:effectLst>
                <a:latin typeface="Arial" charset="0"/>
              </a:rPr>
              <a:t>region</a:t>
            </a:r>
          </a:p>
          <a:p>
            <a:pPr algn="ctr"/>
            <a:endParaRPr lang="en-US" sz="2000" b="1" dirty="0">
              <a:solidFill>
                <a:srgbClr val="333006"/>
              </a:solidFill>
              <a:effectLst>
                <a:outerShdw blurRad="38100" dist="38100" dir="2700000" algn="tl">
                  <a:srgbClr val="000000"/>
                </a:outerShdw>
              </a:effectLst>
              <a:latin typeface="Arial" charset="0"/>
            </a:endParaRPr>
          </a:p>
          <a:p>
            <a:pPr algn="ctr"/>
            <a:r>
              <a:rPr lang="en-US" sz="2000" b="1" dirty="0">
                <a:solidFill>
                  <a:srgbClr val="333006"/>
                </a:solidFill>
                <a:effectLst>
                  <a:outerShdw blurRad="38100" dist="38100" dir="2700000" algn="tl">
                    <a:srgbClr val="000000"/>
                  </a:outerShdw>
                </a:effectLst>
                <a:latin typeface="Arial" charset="0"/>
              </a:rPr>
              <a:t>1450-</a:t>
            </a:r>
            <a:r>
              <a:rPr lang="en-US" sz="2000" b="1" dirty="0" smtClean="0">
                <a:solidFill>
                  <a:srgbClr val="333006"/>
                </a:solidFill>
                <a:effectLst>
                  <a:outerShdw blurRad="38100" dist="38100" dir="2700000" algn="tl">
                    <a:srgbClr val="000000"/>
                  </a:outerShdw>
                </a:effectLst>
                <a:latin typeface="Arial" charset="0"/>
              </a:rPr>
              <a:t>1900</a:t>
            </a:r>
          </a:p>
          <a:p>
            <a:pPr algn="ctr"/>
            <a:endParaRPr lang="en-US" sz="2000" b="1" dirty="0">
              <a:solidFill>
                <a:srgbClr val="333006"/>
              </a:solidFill>
              <a:effectLst>
                <a:outerShdw blurRad="38100" dist="38100" dir="2700000" algn="tl">
                  <a:srgbClr val="000000"/>
                </a:outerShdw>
              </a:effectLst>
              <a:latin typeface="Arial" charset="0"/>
            </a:endParaRPr>
          </a:p>
          <a:p>
            <a:pPr algn="ctr"/>
            <a:endParaRPr lang="en-US" sz="2000" b="1" dirty="0">
              <a:solidFill>
                <a:srgbClr val="66CC33"/>
              </a:solidFill>
              <a:effectDag name="">
                <a:cont type="tree" name="">
                  <a:effect ref="fillLine"/>
                  <a:outerShdw dist="38100" dir="13500000" algn="br">
                    <a:srgbClr val="AAFF80"/>
                  </a:outerShdw>
                </a:cont>
                <a:cont type="tree" name="">
                  <a:effect ref="fillLine"/>
                  <a:outerShdw dist="38100" dir="2700000" algn="tl">
                    <a:srgbClr val="3D7A1E"/>
                  </a:outerShdw>
                </a:cont>
                <a:effect ref="fillLine"/>
              </a:effectDag>
              <a:latin typeface="Arial" charset="0"/>
            </a:endParaRPr>
          </a:p>
          <a:p>
            <a:pPr algn="ctr"/>
            <a:endParaRPr lang="en-US" b="1" dirty="0">
              <a:solidFill>
                <a:srgbClr val="333006"/>
              </a:solidFill>
              <a:latin typeface="Arial" charset="0"/>
            </a:endParaRPr>
          </a:p>
          <a:p>
            <a:r>
              <a:rPr lang="en-US" b="1" dirty="0">
                <a:solidFill>
                  <a:srgbClr val="333006"/>
                </a:solidFill>
                <a:effectLst>
                  <a:outerShdw blurRad="38100" dist="38100" dir="2700000" algn="tl">
                    <a:srgbClr val="000000"/>
                  </a:outerShdw>
                </a:effectLst>
                <a:latin typeface="Arial" charset="0"/>
              </a:rPr>
              <a:t>Region				</a:t>
            </a:r>
            <a:r>
              <a:rPr lang="en-US" b="1" dirty="0" smtClean="0">
                <a:solidFill>
                  <a:srgbClr val="333006"/>
                </a:solidFill>
                <a:effectLst>
                  <a:outerShdw blurRad="38100" dist="38100" dir="2700000" algn="tl">
                    <a:srgbClr val="000000"/>
                  </a:outerShdw>
                </a:effectLst>
                <a:latin typeface="Arial" charset="0"/>
              </a:rPr>
              <a:t>	# </a:t>
            </a:r>
            <a:r>
              <a:rPr lang="en-US" b="1" dirty="0">
                <a:solidFill>
                  <a:srgbClr val="333006"/>
                </a:solidFill>
                <a:effectLst>
                  <a:outerShdw blurRad="38100" dist="38100" dir="2700000" algn="tl">
                    <a:srgbClr val="000000"/>
                  </a:outerShdw>
                </a:effectLst>
                <a:latin typeface="Arial" charset="0"/>
              </a:rPr>
              <a:t>accounted for 	</a:t>
            </a:r>
            <a:r>
              <a:rPr lang="en-US" b="1" dirty="0" smtClean="0">
                <a:solidFill>
                  <a:srgbClr val="333006"/>
                </a:solidFill>
                <a:effectLst>
                  <a:outerShdw blurRad="38100" dist="38100" dir="2700000" algn="tl">
                    <a:srgbClr val="000000"/>
                  </a:outerShdw>
                </a:effectLst>
                <a:latin typeface="Arial" charset="0"/>
              </a:rPr>
              <a:t>	%</a:t>
            </a:r>
            <a:endParaRPr lang="en-US" b="1" dirty="0">
              <a:solidFill>
                <a:srgbClr val="333006"/>
              </a:solidFill>
              <a:effectLst>
                <a:outerShdw blurRad="38100" dist="38100" dir="2700000" algn="tl">
                  <a:srgbClr val="000000"/>
                </a:outerShdw>
              </a:effectLst>
              <a:latin typeface="Arial" charset="0"/>
            </a:endParaRPr>
          </a:p>
          <a:p>
            <a:r>
              <a:rPr lang="en-US" dirty="0">
                <a:solidFill>
                  <a:srgbClr val="333006"/>
                </a:solidFill>
                <a:latin typeface="Arial" charset="0"/>
              </a:rPr>
              <a:t>Brazil					</a:t>
            </a:r>
            <a:r>
              <a:rPr lang="en-US" dirty="0" smtClean="0">
                <a:solidFill>
                  <a:srgbClr val="333006"/>
                </a:solidFill>
                <a:latin typeface="Arial" charset="0"/>
              </a:rPr>
              <a:t>	4,000,000</a:t>
            </a:r>
            <a:r>
              <a:rPr lang="en-US" dirty="0">
                <a:solidFill>
                  <a:srgbClr val="333006"/>
                </a:solidFill>
                <a:latin typeface="Arial" charset="0"/>
              </a:rPr>
              <a:t>		35.4</a:t>
            </a:r>
          </a:p>
          <a:p>
            <a:r>
              <a:rPr lang="en-US" dirty="0">
                <a:solidFill>
                  <a:srgbClr val="333006"/>
                </a:solidFill>
                <a:latin typeface="Arial" charset="0"/>
              </a:rPr>
              <a:t>Spanish Empire			</a:t>
            </a:r>
            <a:r>
              <a:rPr lang="en-US" dirty="0" smtClean="0">
                <a:solidFill>
                  <a:srgbClr val="333006"/>
                </a:solidFill>
                <a:latin typeface="Arial" charset="0"/>
              </a:rPr>
              <a:t>	2,500,000</a:t>
            </a:r>
            <a:r>
              <a:rPr lang="en-US" dirty="0">
                <a:solidFill>
                  <a:srgbClr val="333006"/>
                </a:solidFill>
                <a:latin typeface="Arial" charset="0"/>
              </a:rPr>
              <a:t>		22.1</a:t>
            </a:r>
          </a:p>
          <a:p>
            <a:r>
              <a:rPr lang="en-US" dirty="0">
                <a:solidFill>
                  <a:srgbClr val="333006"/>
                </a:solidFill>
                <a:latin typeface="Arial" charset="0"/>
              </a:rPr>
              <a:t>British West Indies			2,000,000		17.7</a:t>
            </a:r>
          </a:p>
          <a:p>
            <a:r>
              <a:rPr lang="en-US" dirty="0">
                <a:solidFill>
                  <a:srgbClr val="333006"/>
                </a:solidFill>
                <a:latin typeface="Arial" charset="0"/>
              </a:rPr>
              <a:t>French West Indies			</a:t>
            </a:r>
            <a:r>
              <a:rPr lang="en-US" dirty="0" smtClean="0">
                <a:solidFill>
                  <a:srgbClr val="333006"/>
                </a:solidFill>
                <a:latin typeface="Arial" charset="0"/>
              </a:rPr>
              <a:t>  1,600,00</a:t>
            </a:r>
            <a:r>
              <a:rPr lang="en-US" dirty="0">
                <a:solidFill>
                  <a:srgbClr val="333006"/>
                </a:solidFill>
                <a:latin typeface="Arial" charset="0"/>
              </a:rPr>
              <a:t>		</a:t>
            </a:r>
            <a:r>
              <a:rPr lang="en-US" dirty="0" smtClean="0">
                <a:solidFill>
                  <a:srgbClr val="333006"/>
                </a:solidFill>
                <a:latin typeface="Arial" charset="0"/>
              </a:rPr>
              <a:t>14.1</a:t>
            </a:r>
            <a:endParaRPr lang="en-US" dirty="0">
              <a:solidFill>
                <a:srgbClr val="333006"/>
              </a:solidFill>
              <a:latin typeface="Arial" charset="0"/>
            </a:endParaRPr>
          </a:p>
          <a:p>
            <a:r>
              <a:rPr lang="en-US" dirty="0">
                <a:solidFill>
                  <a:srgbClr val="333006"/>
                </a:solidFill>
                <a:latin typeface="Arial" charset="0"/>
              </a:rPr>
              <a:t>British North America &amp; US 	</a:t>
            </a:r>
            <a:r>
              <a:rPr lang="en-US" dirty="0" smtClean="0">
                <a:solidFill>
                  <a:srgbClr val="333006"/>
                </a:solidFill>
                <a:latin typeface="Arial" charset="0"/>
              </a:rPr>
              <a:t>   500,000</a:t>
            </a:r>
            <a:r>
              <a:rPr lang="en-US" dirty="0">
                <a:solidFill>
                  <a:srgbClr val="333006"/>
                </a:solidFill>
                <a:latin typeface="Arial" charset="0"/>
              </a:rPr>
              <a:t>		</a:t>
            </a:r>
            <a:r>
              <a:rPr lang="en-US" dirty="0" smtClean="0">
                <a:solidFill>
                  <a:srgbClr val="333006"/>
                </a:solidFill>
                <a:latin typeface="Arial" charset="0"/>
              </a:rPr>
              <a:t>4.4</a:t>
            </a:r>
            <a:endParaRPr lang="en-US" dirty="0">
              <a:solidFill>
                <a:srgbClr val="333006"/>
              </a:solidFill>
              <a:latin typeface="Arial" charset="0"/>
            </a:endParaRPr>
          </a:p>
          <a:p>
            <a:r>
              <a:rPr lang="en-US" dirty="0">
                <a:solidFill>
                  <a:srgbClr val="333006"/>
                </a:solidFill>
                <a:latin typeface="Arial" charset="0"/>
              </a:rPr>
              <a:t>Dutch West Indies			</a:t>
            </a:r>
            <a:r>
              <a:rPr lang="en-US" dirty="0" smtClean="0">
                <a:solidFill>
                  <a:srgbClr val="333006"/>
                </a:solidFill>
                <a:latin typeface="Arial" charset="0"/>
              </a:rPr>
              <a:t>   500,000</a:t>
            </a:r>
            <a:r>
              <a:rPr lang="en-US" dirty="0">
                <a:solidFill>
                  <a:srgbClr val="333006"/>
                </a:solidFill>
                <a:latin typeface="Arial" charset="0"/>
              </a:rPr>
              <a:t>		</a:t>
            </a:r>
            <a:r>
              <a:rPr lang="en-US" dirty="0" smtClean="0">
                <a:solidFill>
                  <a:srgbClr val="333006"/>
                </a:solidFill>
                <a:latin typeface="Arial" charset="0"/>
              </a:rPr>
              <a:t>4.4</a:t>
            </a:r>
            <a:endParaRPr lang="en-US" dirty="0">
              <a:solidFill>
                <a:srgbClr val="333006"/>
              </a:solidFill>
              <a:latin typeface="Arial" charset="0"/>
            </a:endParaRPr>
          </a:p>
          <a:p>
            <a:r>
              <a:rPr lang="en-US" dirty="0">
                <a:solidFill>
                  <a:srgbClr val="333006"/>
                </a:solidFill>
                <a:latin typeface="Arial" charset="0"/>
              </a:rPr>
              <a:t>Danish West Indies			</a:t>
            </a:r>
            <a:r>
              <a:rPr lang="en-US" dirty="0" smtClean="0">
                <a:solidFill>
                  <a:srgbClr val="333006"/>
                </a:solidFill>
                <a:latin typeface="Arial" charset="0"/>
              </a:rPr>
              <a:t>     28,000</a:t>
            </a:r>
            <a:r>
              <a:rPr lang="en-US" dirty="0">
                <a:solidFill>
                  <a:srgbClr val="333006"/>
                </a:solidFill>
                <a:latin typeface="Arial" charset="0"/>
              </a:rPr>
              <a:t>		</a:t>
            </a:r>
            <a:r>
              <a:rPr lang="en-US" dirty="0" smtClean="0">
                <a:solidFill>
                  <a:srgbClr val="333006"/>
                </a:solidFill>
                <a:latin typeface="Arial" charset="0"/>
              </a:rPr>
              <a:t>0.2</a:t>
            </a:r>
            <a:endParaRPr lang="en-US" dirty="0">
              <a:solidFill>
                <a:srgbClr val="333006"/>
              </a:solidFill>
              <a:latin typeface="Arial" charset="0"/>
            </a:endParaRPr>
          </a:p>
          <a:p>
            <a:r>
              <a:rPr lang="en-US" u="sng" dirty="0" smtClean="0">
                <a:solidFill>
                  <a:srgbClr val="333006"/>
                </a:solidFill>
                <a:latin typeface="Arial" charset="0"/>
              </a:rPr>
              <a:t>Europe (and Islands)			   200,000		1.8			</a:t>
            </a:r>
          </a:p>
          <a:p>
            <a:r>
              <a:rPr lang="en-US" b="1" dirty="0" smtClean="0">
                <a:solidFill>
                  <a:srgbClr val="333006"/>
                </a:solidFill>
                <a:latin typeface="Arial" charset="0"/>
              </a:rPr>
              <a:t>Total</a:t>
            </a:r>
            <a:r>
              <a:rPr lang="en-US" b="1" dirty="0">
                <a:solidFill>
                  <a:srgbClr val="333006"/>
                </a:solidFill>
                <a:latin typeface="Arial" charset="0"/>
              </a:rPr>
              <a:t>					</a:t>
            </a:r>
            <a:r>
              <a:rPr lang="en-US" b="1" dirty="0" smtClean="0">
                <a:solidFill>
                  <a:srgbClr val="333006"/>
                </a:solidFill>
                <a:latin typeface="Arial" charset="0"/>
              </a:rPr>
              <a:t>	11,328,000</a:t>
            </a:r>
            <a:r>
              <a:rPr lang="en-US" b="1" dirty="0">
                <a:solidFill>
                  <a:srgbClr val="333006"/>
                </a:solidFill>
                <a:latin typeface="Arial" charset="0"/>
              </a:rPr>
              <a:t>		100.0</a:t>
            </a:r>
          </a:p>
        </p:txBody>
      </p:sp>
    </p:spTree>
    <p:extLst>
      <p:ext uri="{BB962C8B-B14F-4D97-AF65-F5344CB8AC3E}">
        <p14:creationId xmlns:p14="http://schemas.microsoft.com/office/powerpoint/2010/main" val="1805875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973" y="5302192"/>
            <a:ext cx="12838393" cy="553998"/>
          </a:xfrm>
          <a:prstGeom prst="rect">
            <a:avLst/>
          </a:prstGeom>
          <a:noFill/>
        </p:spPr>
        <p:txBody>
          <a:bodyPr wrap="square" rtlCol="0">
            <a:spAutoFit/>
          </a:bodyPr>
          <a:lstStyle/>
          <a:p>
            <a:r>
              <a:rPr lang="en-US" dirty="0" smtClean="0"/>
              <a:t>More on myths </a:t>
            </a:r>
            <a:r>
              <a:rPr lang="en-US" dirty="0"/>
              <a:t>of slavery! </a:t>
            </a:r>
            <a:endParaRPr lang="en-US" dirty="0" smtClean="0"/>
          </a:p>
          <a:p>
            <a:r>
              <a:rPr lang="en-US" sz="1200" dirty="0" smtClean="0"/>
              <a:t>http</a:t>
            </a:r>
            <a:r>
              <a:rPr lang="en-US" sz="1200" dirty="0"/>
              <a:t>://</a:t>
            </a:r>
            <a:r>
              <a:rPr lang="en-US" sz="1200" dirty="0" err="1"/>
              <a:t>www.gilderlehrman.org</a:t>
            </a:r>
            <a:r>
              <a:rPr lang="en-US" sz="1200" dirty="0"/>
              <a:t>/history-by-era/origins-slavery/resources/myths-and-misconceptions-slavery-and-slave-trade</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2335"/>
          <a:stretch/>
        </p:blipFill>
        <p:spPr>
          <a:xfrm>
            <a:off x="256063" y="757875"/>
            <a:ext cx="5387560" cy="3645993"/>
          </a:xfrm>
          <a:prstGeom prst="rect">
            <a:avLst/>
          </a:prstGeom>
        </p:spPr>
      </p:pic>
      <p:sp>
        <p:nvSpPr>
          <p:cNvPr id="6" name="TextBox 5"/>
          <p:cNvSpPr txBox="1"/>
          <p:nvPr/>
        </p:nvSpPr>
        <p:spPr>
          <a:xfrm>
            <a:off x="6524478" y="2007344"/>
            <a:ext cx="1706492" cy="369332"/>
          </a:xfrm>
          <a:prstGeom prst="rect">
            <a:avLst/>
          </a:prstGeom>
          <a:noFill/>
        </p:spPr>
        <p:txBody>
          <a:bodyPr wrap="none" rtlCol="0">
            <a:spAutoFit/>
          </a:bodyPr>
          <a:lstStyle/>
          <a:p>
            <a:r>
              <a:rPr lang="en-US" dirty="0" smtClean="0"/>
              <a:t>“</a:t>
            </a:r>
            <a:r>
              <a:rPr lang="en-US" dirty="0" err="1" smtClean="0"/>
              <a:t>Casta</a:t>
            </a:r>
            <a:r>
              <a:rPr lang="en-US" dirty="0" smtClean="0"/>
              <a:t>” painting</a:t>
            </a:r>
            <a:endParaRPr lang="en-US" dirty="0"/>
          </a:p>
        </p:txBody>
      </p:sp>
    </p:spTree>
    <p:extLst>
      <p:ext uri="{BB962C8B-B14F-4D97-AF65-F5344CB8AC3E}">
        <p14:creationId xmlns:p14="http://schemas.microsoft.com/office/powerpoint/2010/main" val="3372332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5200" y="0"/>
            <a:ext cx="4671197" cy="6858000"/>
          </a:xfrm>
          <a:prstGeom prst="rect">
            <a:avLst/>
          </a:prstGeom>
        </p:spPr>
      </p:pic>
    </p:spTree>
    <p:extLst>
      <p:ext uri="{BB962C8B-B14F-4D97-AF65-F5344CB8AC3E}">
        <p14:creationId xmlns:p14="http://schemas.microsoft.com/office/powerpoint/2010/main" val="280583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0088" y="750055"/>
            <a:ext cx="3340485" cy="369332"/>
          </a:xfrm>
          <a:prstGeom prst="rect">
            <a:avLst/>
          </a:prstGeom>
          <a:noFill/>
        </p:spPr>
        <p:txBody>
          <a:bodyPr wrap="square" rtlCol="0">
            <a:spAutoFit/>
          </a:bodyPr>
          <a:lstStyle/>
          <a:p>
            <a:r>
              <a:rPr lang="en-US" dirty="0" smtClean="0"/>
              <a:t>The Immature Pueblo</a:t>
            </a:r>
            <a:endParaRPr lang="en-US" dirty="0"/>
          </a:p>
        </p:txBody>
      </p:sp>
      <p:sp>
        <p:nvSpPr>
          <p:cNvPr id="5" name="TextBox 4"/>
          <p:cNvSpPr txBox="1"/>
          <p:nvPr/>
        </p:nvSpPr>
        <p:spPr>
          <a:xfrm>
            <a:off x="1170032" y="1660121"/>
            <a:ext cx="6873960" cy="923330"/>
          </a:xfrm>
          <a:prstGeom prst="rect">
            <a:avLst/>
          </a:prstGeom>
          <a:noFill/>
        </p:spPr>
        <p:txBody>
          <a:bodyPr wrap="none" rtlCol="0">
            <a:spAutoFit/>
          </a:bodyPr>
          <a:lstStyle/>
          <a:p>
            <a:r>
              <a:rPr lang="en-US" dirty="0" smtClean="0"/>
              <a:t>Myth: Latin Americans emerged from Independence (</a:t>
            </a:r>
            <a:r>
              <a:rPr lang="en-US" dirty="0" err="1" smtClean="0"/>
              <a:t>ca</a:t>
            </a:r>
            <a:r>
              <a:rPr lang="en-US" dirty="0" smtClean="0"/>
              <a:t> 1820-1898)</a:t>
            </a:r>
          </a:p>
          <a:p>
            <a:r>
              <a:rPr lang="en-US" dirty="0" smtClean="0"/>
              <a:t> unprepared for political liberalism, thus leaving populations vulnerable</a:t>
            </a:r>
          </a:p>
          <a:p>
            <a:r>
              <a:rPr lang="en-US" dirty="0" smtClean="0"/>
              <a:t> to local military strongmen (caudillos, </a:t>
            </a:r>
            <a:r>
              <a:rPr lang="en-US" dirty="0" err="1" smtClean="0"/>
              <a:t>coroneis</a:t>
            </a:r>
            <a:r>
              <a:rPr lang="en-US" dirty="0" smtClean="0"/>
              <a:t>) who replaced the king</a:t>
            </a:r>
          </a:p>
        </p:txBody>
      </p:sp>
      <p:sp>
        <p:nvSpPr>
          <p:cNvPr id="6" name="TextBox 5"/>
          <p:cNvSpPr txBox="1"/>
          <p:nvPr/>
        </p:nvSpPr>
        <p:spPr>
          <a:xfrm>
            <a:off x="1221246" y="3297780"/>
            <a:ext cx="6624517" cy="1477328"/>
          </a:xfrm>
          <a:prstGeom prst="rect">
            <a:avLst/>
          </a:prstGeom>
          <a:noFill/>
        </p:spPr>
        <p:txBody>
          <a:bodyPr wrap="square" rtlCol="0">
            <a:spAutoFit/>
          </a:bodyPr>
          <a:lstStyle/>
          <a:p>
            <a:r>
              <a:rPr lang="en-US" dirty="0" smtClean="0"/>
              <a:t>History: Even under monarchies (Cuba, Brazil, Mexico in 1860s) instituted liberal reforms in economics, electoral processes, civic life. Thriving presses, party identification even without suffrage, deep culture of first “patria </a:t>
            </a:r>
            <a:r>
              <a:rPr lang="en-US" dirty="0" err="1" smtClean="0"/>
              <a:t>chica</a:t>
            </a:r>
            <a:r>
              <a:rPr lang="en-US" dirty="0" smtClean="0"/>
              <a:t>” (local national identity), then broader national identity</a:t>
            </a:r>
            <a:endParaRPr lang="en-US" dirty="0"/>
          </a:p>
        </p:txBody>
      </p:sp>
      <p:sp>
        <p:nvSpPr>
          <p:cNvPr id="7" name="TextBox 6"/>
          <p:cNvSpPr txBox="1"/>
          <p:nvPr/>
        </p:nvSpPr>
        <p:spPr>
          <a:xfrm>
            <a:off x="1311042" y="5387057"/>
            <a:ext cx="2326388" cy="369332"/>
          </a:xfrm>
          <a:prstGeom prst="rect">
            <a:avLst/>
          </a:prstGeom>
          <a:noFill/>
        </p:spPr>
        <p:txBody>
          <a:bodyPr wrap="square" rtlCol="0">
            <a:spAutoFit/>
          </a:bodyPr>
          <a:lstStyle/>
          <a:p>
            <a:r>
              <a:rPr lang="en-US" dirty="0" smtClean="0"/>
              <a:t>Historicizing the myth</a:t>
            </a:r>
            <a:endParaRPr lang="en-US" dirty="0"/>
          </a:p>
        </p:txBody>
      </p:sp>
    </p:spTree>
    <p:extLst>
      <p:ext uri="{BB962C8B-B14F-4D97-AF65-F5344CB8AC3E}">
        <p14:creationId xmlns:p14="http://schemas.microsoft.com/office/powerpoint/2010/main" val="3817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xit" presetSubtype="0" fill="hold" grpId="1" nodeType="clickEffect">
                                  <p:stCondLst>
                                    <p:cond delay="0"/>
                                  </p:stCondLst>
                                  <p:childTnLst>
                                    <p:animEffect transition="out" filter="fade">
                                      <p:cBhvr>
                                        <p:cTn id="10" dur="2000"/>
                                        <p:tgtEl>
                                          <p:spTgt spid="5"/>
                                        </p:tgtEl>
                                      </p:cBhvr>
                                    </p:animEffect>
                                    <p:anim calcmode="lin" valueType="num">
                                      <p:cBhvr>
                                        <p:cTn id="11"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5"/>
                                        </p:tgtEl>
                                        <p:attrNameLst>
                                          <p:attrName>ppt_h</p:attrName>
                                        </p:attrNameLst>
                                      </p:cBhvr>
                                      <p:tavLst>
                                        <p:tav tm="0">
                                          <p:val>
                                            <p:strVal val="ppt_h"/>
                                          </p:val>
                                        </p:tav>
                                        <p:tav tm="100000">
                                          <p:val>
                                            <p:strVal val="ppt_h"/>
                                          </p:val>
                                        </p:tav>
                                      </p:tavLst>
                                    </p:anim>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854" y="348237"/>
            <a:ext cx="4394200" cy="5575300"/>
          </a:xfrm>
          <a:prstGeom prst="rect">
            <a:avLst/>
          </a:prstGeom>
        </p:spPr>
      </p:pic>
      <p:sp>
        <p:nvSpPr>
          <p:cNvPr id="5" name="TextBox 4"/>
          <p:cNvSpPr txBox="1"/>
          <p:nvPr/>
        </p:nvSpPr>
        <p:spPr>
          <a:xfrm>
            <a:off x="6422053" y="1054880"/>
            <a:ext cx="2108532" cy="646331"/>
          </a:xfrm>
          <a:prstGeom prst="rect">
            <a:avLst/>
          </a:prstGeom>
          <a:noFill/>
        </p:spPr>
        <p:txBody>
          <a:bodyPr wrap="none" rtlCol="0">
            <a:spAutoFit/>
          </a:bodyPr>
          <a:lstStyle/>
          <a:p>
            <a:r>
              <a:rPr lang="en-US" dirty="0" err="1" smtClean="0"/>
              <a:t>Simón</a:t>
            </a:r>
            <a:r>
              <a:rPr lang="en-US" dirty="0" smtClean="0"/>
              <a:t> Bolívar</a:t>
            </a:r>
          </a:p>
          <a:p>
            <a:r>
              <a:rPr lang="en-US" dirty="0" smtClean="0"/>
              <a:t>Jamaica Letter, 1817</a:t>
            </a:r>
            <a:endParaRPr lang="en-US" dirty="0"/>
          </a:p>
        </p:txBody>
      </p:sp>
      <p:sp>
        <p:nvSpPr>
          <p:cNvPr id="8" name="Rectangle 7"/>
          <p:cNvSpPr/>
          <p:nvPr/>
        </p:nvSpPr>
        <p:spPr>
          <a:xfrm>
            <a:off x="4546054" y="2228513"/>
            <a:ext cx="4572000" cy="2585323"/>
          </a:xfrm>
          <a:prstGeom prst="rect">
            <a:avLst/>
          </a:prstGeom>
        </p:spPr>
        <p:txBody>
          <a:bodyPr>
            <a:spAutoFit/>
          </a:bodyPr>
          <a:lstStyle/>
          <a:p>
            <a:r>
              <a:rPr lang="en-US" dirty="0"/>
              <a:t>Despite the convictions of history, South Americans have made efforts to obtain liberal, even perfect, institutions, doubtless out of that instinct to aspire to the greatest possible happiness, which, common to all men, is bound to follow in civil societies founded on the principles of justice, liberty, and equality. But are we capable of maintaining in proper balance the difficult charge of a republic? </a:t>
            </a:r>
          </a:p>
        </p:txBody>
      </p:sp>
    </p:spTree>
    <p:extLst>
      <p:ext uri="{BB962C8B-B14F-4D97-AF65-F5344CB8AC3E}">
        <p14:creationId xmlns:p14="http://schemas.microsoft.com/office/powerpoint/2010/main" val="55842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761788" y="2867636"/>
            <a:ext cx="5925011" cy="3258528"/>
          </a:xfrm>
        </p:spPr>
      </p:pic>
      <p:sp>
        <p:nvSpPr>
          <p:cNvPr id="5" name="TextBox 4"/>
          <p:cNvSpPr txBox="1"/>
          <p:nvPr/>
        </p:nvSpPr>
        <p:spPr>
          <a:xfrm>
            <a:off x="1362254" y="747633"/>
            <a:ext cx="3441792" cy="923330"/>
          </a:xfrm>
          <a:prstGeom prst="rect">
            <a:avLst/>
          </a:prstGeom>
          <a:noFill/>
        </p:spPr>
        <p:txBody>
          <a:bodyPr wrap="none" rtlCol="0">
            <a:spAutoFit/>
          </a:bodyPr>
          <a:lstStyle/>
          <a:p>
            <a:r>
              <a:rPr lang="en-US" dirty="0" smtClean="0"/>
              <a:t>Domingo F. Sarmiento </a:t>
            </a:r>
          </a:p>
          <a:p>
            <a:r>
              <a:rPr lang="en-US" dirty="0" smtClean="0"/>
              <a:t>President of Argentina  1870s-80s</a:t>
            </a:r>
          </a:p>
          <a:p>
            <a:r>
              <a:rPr lang="en-US" dirty="0" smtClean="0"/>
              <a:t>Liberal educator, anti-conservative</a:t>
            </a:r>
            <a:endParaRPr lang="en-US" dirty="0"/>
          </a:p>
        </p:txBody>
      </p:sp>
    </p:spTree>
    <p:extLst>
      <p:ext uri="{BB962C8B-B14F-4D97-AF65-F5344CB8AC3E}">
        <p14:creationId xmlns:p14="http://schemas.microsoft.com/office/powerpoint/2010/main" val="918988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05238" y="750055"/>
            <a:ext cx="3340485" cy="369332"/>
          </a:xfrm>
          <a:prstGeom prst="rect">
            <a:avLst/>
          </a:prstGeom>
          <a:noFill/>
        </p:spPr>
        <p:txBody>
          <a:bodyPr wrap="square" rtlCol="0">
            <a:spAutoFit/>
          </a:bodyPr>
          <a:lstStyle/>
          <a:p>
            <a:r>
              <a:rPr lang="en-US" dirty="0" smtClean="0"/>
              <a:t>Racial Democracy</a:t>
            </a:r>
            <a:endParaRPr lang="en-US" dirty="0"/>
          </a:p>
        </p:txBody>
      </p:sp>
      <p:sp>
        <p:nvSpPr>
          <p:cNvPr id="7" name="TextBox 6"/>
          <p:cNvSpPr txBox="1"/>
          <p:nvPr/>
        </p:nvSpPr>
        <p:spPr>
          <a:xfrm>
            <a:off x="1170032" y="1660121"/>
            <a:ext cx="7511904" cy="923330"/>
          </a:xfrm>
          <a:prstGeom prst="rect">
            <a:avLst/>
          </a:prstGeom>
          <a:noFill/>
        </p:spPr>
        <p:txBody>
          <a:bodyPr wrap="none" rtlCol="0">
            <a:spAutoFit/>
          </a:bodyPr>
          <a:lstStyle/>
          <a:p>
            <a:r>
              <a:rPr lang="en-US" dirty="0" smtClean="0"/>
              <a:t>Myth: Latin Americans are more racially tolerant and because of propensity to</a:t>
            </a:r>
          </a:p>
          <a:p>
            <a:r>
              <a:rPr lang="en-US" dirty="0"/>
              <a:t>m</a:t>
            </a:r>
            <a:r>
              <a:rPr lang="en-US" dirty="0" smtClean="0"/>
              <a:t>ix races (miscegenation) historically have experienced less discrimination</a:t>
            </a:r>
          </a:p>
          <a:p>
            <a:endParaRPr lang="en-US" dirty="0" smtClean="0"/>
          </a:p>
        </p:txBody>
      </p:sp>
      <p:sp>
        <p:nvSpPr>
          <p:cNvPr id="8" name="TextBox 7"/>
          <p:cNvSpPr txBox="1"/>
          <p:nvPr/>
        </p:nvSpPr>
        <p:spPr>
          <a:xfrm>
            <a:off x="1221246" y="3297780"/>
            <a:ext cx="6624517" cy="1477328"/>
          </a:xfrm>
          <a:prstGeom prst="rect">
            <a:avLst/>
          </a:prstGeom>
          <a:noFill/>
        </p:spPr>
        <p:txBody>
          <a:bodyPr wrap="square" rtlCol="0">
            <a:spAutoFit/>
          </a:bodyPr>
          <a:lstStyle/>
          <a:p>
            <a:r>
              <a:rPr lang="en-US" dirty="0" smtClean="0"/>
              <a:t>History: Claims of racial democracy and myths of inclusive race-mixing have made discussion of actual discrimination and economic disparities seem unpatriotic (as but one example, whiter Brazilians made 2X what darker Brazilians made in salary in 2007). Indigenous Latin Americans often more important symbolically than politically.</a:t>
            </a:r>
            <a:endParaRPr lang="en-US" dirty="0"/>
          </a:p>
        </p:txBody>
      </p:sp>
      <p:sp>
        <p:nvSpPr>
          <p:cNvPr id="9" name="TextBox 8"/>
          <p:cNvSpPr txBox="1"/>
          <p:nvPr/>
        </p:nvSpPr>
        <p:spPr>
          <a:xfrm>
            <a:off x="1221246" y="5387057"/>
            <a:ext cx="2416184" cy="369332"/>
          </a:xfrm>
          <a:prstGeom prst="rect">
            <a:avLst/>
          </a:prstGeom>
          <a:noFill/>
        </p:spPr>
        <p:txBody>
          <a:bodyPr wrap="square" rtlCol="0">
            <a:spAutoFit/>
          </a:bodyPr>
          <a:lstStyle/>
          <a:p>
            <a:r>
              <a:rPr lang="en-US" dirty="0" smtClean="0"/>
              <a:t>Historicizing the myth</a:t>
            </a:r>
            <a:endParaRPr lang="en-US" dirty="0"/>
          </a:p>
        </p:txBody>
      </p:sp>
    </p:spTree>
    <p:extLst>
      <p:ext uri="{BB962C8B-B14F-4D97-AF65-F5344CB8AC3E}">
        <p14:creationId xmlns:p14="http://schemas.microsoft.com/office/powerpoint/2010/main" val="357468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xit" presetSubtype="0" fill="hold" grpId="1" nodeType="clickEffect">
                                  <p:stCondLst>
                                    <p:cond delay="0"/>
                                  </p:stCondLst>
                                  <p:childTnLst>
                                    <p:animEffect transition="out" filter="fade">
                                      <p:cBhvr>
                                        <p:cTn id="10" dur="2000"/>
                                        <p:tgtEl>
                                          <p:spTgt spid="7"/>
                                        </p:tgtEl>
                                      </p:cBhvr>
                                    </p:animEffect>
                                    <p:anim calcmode="lin" valueType="num">
                                      <p:cBhvr>
                                        <p:cTn id="11"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7"/>
                                        </p:tgtEl>
                                        <p:attrNameLst>
                                          <p:attrName>ppt_h</p:attrName>
                                        </p:attrNameLst>
                                      </p:cBhvr>
                                      <p:tavLst>
                                        <p:tav tm="0">
                                          <p:val>
                                            <p:strVal val="ppt_h"/>
                                          </p:val>
                                        </p:tav>
                                        <p:tav tm="100000">
                                          <p:val>
                                            <p:strVal val="ppt_h"/>
                                          </p:val>
                                        </p:tav>
                                      </p:tavLst>
                                    </p:anim>
                                    <p:set>
                                      <p:cBhvr>
                                        <p:cTn id="13" dur="1" fill="hold">
                                          <p:stCondLst>
                                            <p:cond delay="19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0"/>
            <a:ext cx="57912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3151188"/>
            <a:ext cx="4572000" cy="3706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 y="3843338"/>
            <a:ext cx="44958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3883110" cy="2579495"/>
          </a:xfrm>
          <a:prstGeom prst="rect">
            <a:avLst/>
          </a:prstGeom>
        </p:spPr>
      </p:pic>
      <p:pic>
        <p:nvPicPr>
          <p:cNvPr id="24580"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1751507"/>
            <a:ext cx="4450122" cy="2977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80664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3781" y="301946"/>
            <a:ext cx="4991100" cy="5524500"/>
          </a:xfrm>
          <a:prstGeom prst="rect">
            <a:avLst/>
          </a:prstGeom>
        </p:spPr>
      </p:pic>
      <p:sp>
        <p:nvSpPr>
          <p:cNvPr id="6" name="TextBox 5"/>
          <p:cNvSpPr txBox="1"/>
          <p:nvPr/>
        </p:nvSpPr>
        <p:spPr>
          <a:xfrm>
            <a:off x="5899685" y="307247"/>
            <a:ext cx="2072690" cy="369332"/>
          </a:xfrm>
          <a:prstGeom prst="rect">
            <a:avLst/>
          </a:prstGeom>
          <a:noFill/>
        </p:spPr>
        <p:txBody>
          <a:bodyPr wrap="none" rtlCol="0">
            <a:spAutoFit/>
          </a:bodyPr>
          <a:lstStyle/>
          <a:p>
            <a:r>
              <a:rPr lang="en-US" dirty="0" smtClean="0"/>
              <a:t>“</a:t>
            </a:r>
            <a:r>
              <a:rPr lang="en-US" dirty="0" err="1" smtClean="0"/>
              <a:t>Indigenismo</a:t>
            </a:r>
            <a:r>
              <a:rPr lang="en-US" dirty="0" smtClean="0"/>
              <a:t>” in art</a:t>
            </a:r>
            <a:endParaRPr lang="en-US" dirty="0"/>
          </a:p>
        </p:txBody>
      </p:sp>
      <p:sp>
        <p:nvSpPr>
          <p:cNvPr id="7" name="TextBox 6"/>
          <p:cNvSpPr txBox="1"/>
          <p:nvPr/>
        </p:nvSpPr>
        <p:spPr>
          <a:xfrm>
            <a:off x="2263595" y="6073241"/>
            <a:ext cx="3113578" cy="369332"/>
          </a:xfrm>
          <a:prstGeom prst="rect">
            <a:avLst/>
          </a:prstGeom>
          <a:noFill/>
        </p:spPr>
        <p:txBody>
          <a:bodyPr wrap="none" rtlCol="0">
            <a:spAutoFit/>
          </a:bodyPr>
          <a:lstStyle/>
          <a:p>
            <a:r>
              <a:rPr lang="en-US" dirty="0" smtClean="0"/>
              <a:t>José </a:t>
            </a:r>
            <a:r>
              <a:rPr lang="en-US" dirty="0" err="1" smtClean="0"/>
              <a:t>Sabogal</a:t>
            </a:r>
            <a:r>
              <a:rPr lang="en-US" dirty="0" smtClean="0"/>
              <a:t> (Peru, 1888-1956)</a:t>
            </a:r>
            <a:endParaRPr lang="en-US" dirty="0"/>
          </a:p>
        </p:txBody>
      </p:sp>
    </p:spTree>
    <p:extLst>
      <p:ext uri="{BB962C8B-B14F-4D97-AF65-F5344CB8AC3E}">
        <p14:creationId xmlns:p14="http://schemas.microsoft.com/office/powerpoint/2010/main" val="252714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64935" y="854196"/>
            <a:ext cx="4634999" cy="5534327"/>
          </a:xfrm>
          <a:prstGeom prst="rect">
            <a:avLst/>
          </a:prstGeom>
        </p:spPr>
      </p:pic>
      <p:sp>
        <p:nvSpPr>
          <p:cNvPr id="5" name="TextBox 4"/>
          <p:cNvSpPr txBox="1"/>
          <p:nvPr/>
        </p:nvSpPr>
        <p:spPr>
          <a:xfrm>
            <a:off x="1198374" y="368696"/>
            <a:ext cx="1833968" cy="646331"/>
          </a:xfrm>
          <a:prstGeom prst="rect">
            <a:avLst/>
          </a:prstGeom>
          <a:noFill/>
        </p:spPr>
        <p:txBody>
          <a:bodyPr wrap="none" rtlCol="0">
            <a:spAutoFit/>
          </a:bodyPr>
          <a:lstStyle/>
          <a:p>
            <a:r>
              <a:rPr lang="en-US" dirty="0" err="1" smtClean="0"/>
              <a:t>Frida</a:t>
            </a:r>
            <a:r>
              <a:rPr lang="en-US" dirty="0" smtClean="0"/>
              <a:t> Kahlo</a:t>
            </a:r>
          </a:p>
          <a:p>
            <a:r>
              <a:rPr lang="en-US" dirty="0" smtClean="0"/>
              <a:t>(Mexico 1907-59)</a:t>
            </a:r>
            <a:endParaRPr lang="en-US" dirty="0"/>
          </a:p>
        </p:txBody>
      </p:sp>
    </p:spTree>
    <p:extLst>
      <p:ext uri="{BB962C8B-B14F-4D97-AF65-F5344CB8AC3E}">
        <p14:creationId xmlns:p14="http://schemas.microsoft.com/office/powerpoint/2010/main" val="3483118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1708" y="508000"/>
            <a:ext cx="3810000" cy="5829300"/>
          </a:xfrm>
          <a:prstGeom prst="rect">
            <a:avLst/>
          </a:prstGeom>
        </p:spPr>
      </p:pic>
      <p:sp>
        <p:nvSpPr>
          <p:cNvPr id="5" name="TextBox 4"/>
          <p:cNvSpPr txBox="1"/>
          <p:nvPr/>
        </p:nvSpPr>
        <p:spPr>
          <a:xfrm>
            <a:off x="5295377" y="1228986"/>
            <a:ext cx="2068633" cy="923330"/>
          </a:xfrm>
          <a:prstGeom prst="rect">
            <a:avLst/>
          </a:prstGeom>
          <a:noFill/>
        </p:spPr>
        <p:txBody>
          <a:bodyPr wrap="none" rtlCol="0">
            <a:spAutoFit/>
          </a:bodyPr>
          <a:lstStyle/>
          <a:p>
            <a:r>
              <a:rPr lang="en-US" dirty="0" smtClean="0"/>
              <a:t>José </a:t>
            </a:r>
            <a:r>
              <a:rPr lang="en-US" dirty="0" err="1" smtClean="0"/>
              <a:t>Vasconcelos</a:t>
            </a:r>
            <a:endParaRPr lang="en-US" dirty="0" smtClean="0"/>
          </a:p>
          <a:p>
            <a:r>
              <a:rPr lang="en-US" dirty="0" smtClean="0"/>
              <a:t>“Cosmic Race” 1925</a:t>
            </a:r>
          </a:p>
          <a:p>
            <a:endParaRPr lang="en-US" dirty="0"/>
          </a:p>
        </p:txBody>
      </p:sp>
    </p:spTree>
    <p:extLst>
      <p:ext uri="{BB962C8B-B14F-4D97-AF65-F5344CB8AC3E}">
        <p14:creationId xmlns:p14="http://schemas.microsoft.com/office/powerpoint/2010/main" val="3211334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1583" y="675943"/>
            <a:ext cx="2472026" cy="646331"/>
          </a:xfrm>
          <a:prstGeom prst="rect">
            <a:avLst/>
          </a:prstGeom>
          <a:noFill/>
        </p:spPr>
        <p:txBody>
          <a:bodyPr wrap="none" rtlCol="0">
            <a:spAutoFit/>
          </a:bodyPr>
          <a:lstStyle/>
          <a:p>
            <a:r>
              <a:rPr lang="en-US" dirty="0" smtClean="0"/>
              <a:t>José </a:t>
            </a:r>
            <a:r>
              <a:rPr lang="en-US" dirty="0" err="1" smtClean="0"/>
              <a:t>Martí</a:t>
            </a:r>
            <a:endParaRPr lang="en-US" dirty="0" smtClean="0"/>
          </a:p>
          <a:p>
            <a:r>
              <a:rPr lang="en-US" dirty="0" smtClean="0"/>
              <a:t>Our America, Cuba 1891 </a:t>
            </a:r>
            <a:endParaRPr lang="en-US" dirty="0"/>
          </a:p>
        </p:txBody>
      </p:sp>
      <p:pic>
        <p:nvPicPr>
          <p:cNvPr id="6" name="Picture 5"/>
          <p:cNvPicPr>
            <a:picLocks noChangeAspect="1"/>
          </p:cNvPicPr>
          <p:nvPr/>
        </p:nvPicPr>
        <p:blipFill>
          <a:blip r:embed="rId2"/>
          <a:stretch>
            <a:fillRect/>
          </a:stretch>
        </p:blipFill>
        <p:spPr>
          <a:xfrm>
            <a:off x="4572000" y="254000"/>
            <a:ext cx="4470400" cy="6350000"/>
          </a:xfrm>
          <a:prstGeom prst="rect">
            <a:avLst/>
          </a:prstGeom>
        </p:spPr>
      </p:pic>
    </p:spTree>
    <p:extLst>
      <p:ext uri="{BB962C8B-B14F-4D97-AF65-F5344CB8AC3E}">
        <p14:creationId xmlns:p14="http://schemas.microsoft.com/office/powerpoint/2010/main" val="2077721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6508" y="750055"/>
            <a:ext cx="3340485" cy="369332"/>
          </a:xfrm>
          <a:prstGeom prst="rect">
            <a:avLst/>
          </a:prstGeom>
          <a:noFill/>
        </p:spPr>
        <p:txBody>
          <a:bodyPr wrap="square" rtlCol="0">
            <a:spAutoFit/>
          </a:bodyPr>
          <a:lstStyle/>
          <a:p>
            <a:r>
              <a:rPr lang="en-US" dirty="0" smtClean="0"/>
              <a:t>Spellbound by Dictators</a:t>
            </a:r>
            <a:endParaRPr lang="en-US" dirty="0"/>
          </a:p>
        </p:txBody>
      </p:sp>
      <p:sp>
        <p:nvSpPr>
          <p:cNvPr id="5" name="TextBox 4"/>
          <p:cNvSpPr txBox="1"/>
          <p:nvPr/>
        </p:nvSpPr>
        <p:spPr>
          <a:xfrm>
            <a:off x="1170032" y="1660121"/>
            <a:ext cx="7712368" cy="646331"/>
          </a:xfrm>
          <a:prstGeom prst="rect">
            <a:avLst/>
          </a:prstGeom>
          <a:noFill/>
        </p:spPr>
        <p:txBody>
          <a:bodyPr wrap="none" rtlCol="0">
            <a:spAutoFit/>
          </a:bodyPr>
          <a:lstStyle/>
          <a:p>
            <a:r>
              <a:rPr lang="en-US" dirty="0" smtClean="0"/>
              <a:t>Myth: Latin Americans prefer individuals over institutions in politics, and thus </a:t>
            </a:r>
          </a:p>
          <a:p>
            <a:r>
              <a:rPr lang="en-US" dirty="0" smtClean="0"/>
              <a:t>have been dominated by dictators– often military-- in the 20</a:t>
            </a:r>
            <a:r>
              <a:rPr lang="en-US" baseline="30000" dirty="0" smtClean="0"/>
              <a:t>th</a:t>
            </a:r>
            <a:r>
              <a:rPr lang="en-US" dirty="0" smtClean="0"/>
              <a:t> and 21</a:t>
            </a:r>
            <a:r>
              <a:rPr lang="en-US" baseline="30000" dirty="0" smtClean="0"/>
              <a:t>st</a:t>
            </a:r>
            <a:r>
              <a:rPr lang="en-US" dirty="0" smtClean="0"/>
              <a:t> centuries</a:t>
            </a:r>
          </a:p>
        </p:txBody>
      </p:sp>
      <p:sp>
        <p:nvSpPr>
          <p:cNvPr id="6" name="TextBox 5"/>
          <p:cNvSpPr txBox="1"/>
          <p:nvPr/>
        </p:nvSpPr>
        <p:spPr>
          <a:xfrm>
            <a:off x="1221246" y="3297780"/>
            <a:ext cx="6624517" cy="1200329"/>
          </a:xfrm>
          <a:prstGeom prst="rect">
            <a:avLst/>
          </a:prstGeom>
          <a:noFill/>
        </p:spPr>
        <p:txBody>
          <a:bodyPr wrap="square" rtlCol="0">
            <a:spAutoFit/>
          </a:bodyPr>
          <a:lstStyle/>
          <a:p>
            <a:r>
              <a:rPr lang="en-US" dirty="0" smtClean="0"/>
              <a:t>History: Scholars have argued that it is not a “cultural affinity” for populist, charismatic leaders but rather the elites’ hold over weak institutions that had Latin American countries swinging between  authoritarian regimes and democracy in the 20</a:t>
            </a:r>
            <a:r>
              <a:rPr lang="en-US" baseline="30000" dirty="0" smtClean="0"/>
              <a:t>th</a:t>
            </a:r>
            <a:r>
              <a:rPr lang="en-US" dirty="0" smtClean="0"/>
              <a:t> century.  </a:t>
            </a:r>
            <a:endParaRPr lang="en-US" dirty="0"/>
          </a:p>
        </p:txBody>
      </p:sp>
      <p:sp>
        <p:nvSpPr>
          <p:cNvPr id="7" name="TextBox 6"/>
          <p:cNvSpPr txBox="1"/>
          <p:nvPr/>
        </p:nvSpPr>
        <p:spPr>
          <a:xfrm>
            <a:off x="1221246" y="5387057"/>
            <a:ext cx="2416184" cy="369332"/>
          </a:xfrm>
          <a:prstGeom prst="rect">
            <a:avLst/>
          </a:prstGeom>
          <a:noFill/>
        </p:spPr>
        <p:txBody>
          <a:bodyPr wrap="square" rtlCol="0">
            <a:spAutoFit/>
          </a:bodyPr>
          <a:lstStyle/>
          <a:p>
            <a:r>
              <a:rPr lang="en-US" dirty="0" smtClean="0"/>
              <a:t>Historicizing the myth</a:t>
            </a:r>
            <a:endParaRPr lang="en-US" dirty="0"/>
          </a:p>
        </p:txBody>
      </p:sp>
    </p:spTree>
    <p:extLst>
      <p:ext uri="{BB962C8B-B14F-4D97-AF65-F5344CB8AC3E}">
        <p14:creationId xmlns:p14="http://schemas.microsoft.com/office/powerpoint/2010/main" val="84621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xit" presetSubtype="0" fill="hold" grpId="1" nodeType="clickEffect">
                                  <p:stCondLst>
                                    <p:cond delay="0"/>
                                  </p:stCondLst>
                                  <p:childTnLst>
                                    <p:animEffect transition="out" filter="fade">
                                      <p:cBhvr>
                                        <p:cTn id="10" dur="2000"/>
                                        <p:tgtEl>
                                          <p:spTgt spid="5"/>
                                        </p:tgtEl>
                                      </p:cBhvr>
                                    </p:animEffect>
                                    <p:anim calcmode="lin" valueType="num">
                                      <p:cBhvr>
                                        <p:cTn id="11"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5"/>
                                        </p:tgtEl>
                                        <p:attrNameLst>
                                          <p:attrName>ppt_h</p:attrName>
                                        </p:attrNameLst>
                                      </p:cBhvr>
                                      <p:tavLst>
                                        <p:tav tm="0">
                                          <p:val>
                                            <p:strVal val="ppt_h"/>
                                          </p:val>
                                        </p:tav>
                                        <p:tav tm="100000">
                                          <p:val>
                                            <p:strVal val="ppt_h"/>
                                          </p:val>
                                        </p:tav>
                                      </p:tavLst>
                                    </p:anim>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5064" y="254000"/>
            <a:ext cx="4443136" cy="3630013"/>
          </a:xfrm>
          <a:prstGeom prst="rect">
            <a:avLst/>
          </a:prstGeom>
        </p:spPr>
      </p:pic>
      <p:sp>
        <p:nvSpPr>
          <p:cNvPr id="7" name="TextBox 6"/>
          <p:cNvSpPr txBox="1"/>
          <p:nvPr/>
        </p:nvSpPr>
        <p:spPr>
          <a:xfrm>
            <a:off x="788673" y="522319"/>
            <a:ext cx="1726892" cy="646331"/>
          </a:xfrm>
          <a:prstGeom prst="rect">
            <a:avLst/>
          </a:prstGeom>
          <a:noFill/>
        </p:spPr>
        <p:txBody>
          <a:bodyPr wrap="none" rtlCol="0">
            <a:spAutoFit/>
          </a:bodyPr>
          <a:lstStyle/>
          <a:p>
            <a:r>
              <a:rPr lang="en-US" dirty="0" smtClean="0"/>
              <a:t>Juan </a:t>
            </a:r>
            <a:r>
              <a:rPr lang="en-US" dirty="0" err="1" smtClean="0"/>
              <a:t>Perón</a:t>
            </a:r>
            <a:endParaRPr lang="en-US" dirty="0" smtClean="0"/>
          </a:p>
          <a:p>
            <a:r>
              <a:rPr lang="en-US" dirty="0" smtClean="0"/>
              <a:t>1946-55; 1973-4</a:t>
            </a:r>
            <a:endParaRPr lang="en-US" dirty="0"/>
          </a:p>
        </p:txBody>
      </p:sp>
      <p:sp>
        <p:nvSpPr>
          <p:cNvPr id="8" name="TextBox 7"/>
          <p:cNvSpPr txBox="1"/>
          <p:nvPr/>
        </p:nvSpPr>
        <p:spPr>
          <a:xfrm>
            <a:off x="4742282" y="4240003"/>
            <a:ext cx="2425814" cy="369332"/>
          </a:xfrm>
          <a:prstGeom prst="rect">
            <a:avLst/>
          </a:prstGeom>
          <a:noFill/>
        </p:spPr>
        <p:txBody>
          <a:bodyPr wrap="none" rtlCol="0">
            <a:spAutoFit/>
          </a:bodyPr>
          <a:lstStyle/>
          <a:p>
            <a:r>
              <a:rPr lang="en-US" dirty="0" smtClean="0"/>
              <a:t>Barrio </a:t>
            </a:r>
            <a:r>
              <a:rPr lang="en-US" dirty="0" err="1" smtClean="0"/>
              <a:t>Presidente</a:t>
            </a:r>
            <a:r>
              <a:rPr lang="en-US" dirty="0" smtClean="0"/>
              <a:t> </a:t>
            </a:r>
            <a:r>
              <a:rPr lang="en-US" dirty="0" err="1" smtClean="0"/>
              <a:t>Perón</a:t>
            </a:r>
            <a:endParaRPr lang="en-US" dirty="0"/>
          </a:p>
        </p:txBody>
      </p:sp>
      <p:pic>
        <p:nvPicPr>
          <p:cNvPr id="9" name="Picture 8"/>
          <p:cNvPicPr>
            <a:picLocks noChangeAspect="1"/>
          </p:cNvPicPr>
          <p:nvPr/>
        </p:nvPicPr>
        <p:blipFill>
          <a:blip r:embed="rId3"/>
          <a:stretch>
            <a:fillRect/>
          </a:stretch>
        </p:blipFill>
        <p:spPr>
          <a:xfrm>
            <a:off x="421415" y="2159000"/>
            <a:ext cx="3200400" cy="2540000"/>
          </a:xfrm>
          <a:prstGeom prst="rect">
            <a:avLst/>
          </a:prstGeom>
        </p:spPr>
      </p:pic>
    </p:spTree>
    <p:extLst>
      <p:ext uri="{BB962C8B-B14F-4D97-AF65-F5344CB8AC3E}">
        <p14:creationId xmlns:p14="http://schemas.microsoft.com/office/powerpoint/2010/main" val="97556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25107" y="371657"/>
            <a:ext cx="2349500" cy="1854200"/>
          </a:xfrm>
          <a:prstGeom prst="rect">
            <a:avLst/>
          </a:prstGeom>
        </p:spPr>
      </p:pic>
      <p:sp>
        <p:nvSpPr>
          <p:cNvPr id="5" name="TextBox 4"/>
          <p:cNvSpPr txBox="1"/>
          <p:nvPr/>
        </p:nvSpPr>
        <p:spPr>
          <a:xfrm>
            <a:off x="2652810" y="440387"/>
            <a:ext cx="3661354" cy="646331"/>
          </a:xfrm>
          <a:prstGeom prst="rect">
            <a:avLst/>
          </a:prstGeom>
          <a:noFill/>
        </p:spPr>
        <p:txBody>
          <a:bodyPr wrap="none" rtlCol="0">
            <a:spAutoFit/>
          </a:bodyPr>
          <a:lstStyle/>
          <a:p>
            <a:r>
              <a:rPr lang="en-US" dirty="0" smtClean="0"/>
              <a:t>US Secretary of State Henry Kissinger</a:t>
            </a:r>
          </a:p>
          <a:p>
            <a:r>
              <a:rPr lang="en-US" dirty="0" smtClean="0"/>
              <a:t>With General Augusto Pinochet 1970</a:t>
            </a:r>
            <a:endParaRPr lang="en-US" dirty="0"/>
          </a:p>
        </p:txBody>
      </p:sp>
      <p:sp>
        <p:nvSpPr>
          <p:cNvPr id="6" name="TextBox 5"/>
          <p:cNvSpPr txBox="1"/>
          <p:nvPr/>
        </p:nvSpPr>
        <p:spPr>
          <a:xfrm>
            <a:off x="1597831" y="3308022"/>
            <a:ext cx="184666" cy="369332"/>
          </a:xfrm>
          <a:prstGeom prst="rect">
            <a:avLst/>
          </a:prstGeom>
          <a:noFill/>
        </p:spPr>
        <p:txBody>
          <a:bodyPr wrap="none" rtlCol="0">
            <a:spAutoFit/>
          </a:bodyPr>
          <a:lstStyle/>
          <a:p>
            <a:endParaRPr lang="en-US" dirty="0"/>
          </a:p>
        </p:txBody>
      </p:sp>
      <p:sp>
        <p:nvSpPr>
          <p:cNvPr id="7" name="Rectangle 6"/>
          <p:cNvSpPr/>
          <p:nvPr/>
        </p:nvSpPr>
        <p:spPr>
          <a:xfrm>
            <a:off x="4150137" y="2919601"/>
            <a:ext cx="4572000" cy="923330"/>
          </a:xfrm>
          <a:prstGeom prst="rect">
            <a:avLst/>
          </a:prstGeom>
        </p:spPr>
        <p:txBody>
          <a:bodyPr>
            <a:spAutoFit/>
          </a:bodyPr>
          <a:lstStyle/>
          <a:p>
            <a:r>
              <a:rPr lang="en-US" dirty="0"/>
              <a:t>What are we going to say when other countries start to democratically elect other Salvador Allendes? </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243" y="3842931"/>
            <a:ext cx="3575608" cy="2476108"/>
          </a:xfrm>
          <a:prstGeom prst="rect">
            <a:avLst/>
          </a:prstGeom>
        </p:spPr>
      </p:pic>
    </p:spTree>
    <p:extLst>
      <p:ext uri="{BB962C8B-B14F-4D97-AF65-F5344CB8AC3E}">
        <p14:creationId xmlns:p14="http://schemas.microsoft.com/office/powerpoint/2010/main" val="811056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048000" y="76200"/>
            <a:ext cx="3810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b="1"/>
              <a:t>Modern Latin America</a:t>
            </a:r>
          </a:p>
          <a:p>
            <a:pPr algn="ctr"/>
            <a:r>
              <a:rPr lang="en-US" b="1"/>
              <a:t>20 Countries, One History?</a:t>
            </a:r>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914400"/>
            <a:ext cx="55626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4"/>
          <p:cNvSpPr txBox="1">
            <a:spLocks noChangeArrowheads="1"/>
          </p:cNvSpPr>
          <p:nvPr/>
        </p:nvSpPr>
        <p:spPr bwMode="auto">
          <a:xfrm>
            <a:off x="1143000" y="2362200"/>
            <a:ext cx="2460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North America</a:t>
            </a:r>
          </a:p>
        </p:txBody>
      </p:sp>
      <p:sp>
        <p:nvSpPr>
          <p:cNvPr id="7" name="Text Box 5"/>
          <p:cNvSpPr txBox="1">
            <a:spLocks noChangeArrowheads="1"/>
          </p:cNvSpPr>
          <p:nvPr/>
        </p:nvSpPr>
        <p:spPr bwMode="auto">
          <a:xfrm>
            <a:off x="1219200" y="3733800"/>
            <a:ext cx="2206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Central America</a:t>
            </a:r>
          </a:p>
        </p:txBody>
      </p:sp>
      <p:sp>
        <p:nvSpPr>
          <p:cNvPr id="8" name="Line 7"/>
          <p:cNvSpPr>
            <a:spLocks noChangeShapeType="1"/>
          </p:cNvSpPr>
          <p:nvPr/>
        </p:nvSpPr>
        <p:spPr bwMode="auto">
          <a:xfrm flipV="1">
            <a:off x="2971800" y="3810000"/>
            <a:ext cx="1219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 name="Text Box 8"/>
          <p:cNvSpPr txBox="1">
            <a:spLocks noChangeArrowheads="1"/>
          </p:cNvSpPr>
          <p:nvPr/>
        </p:nvSpPr>
        <p:spPr bwMode="auto">
          <a:xfrm>
            <a:off x="6194425" y="2811463"/>
            <a:ext cx="15017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Caribbean</a:t>
            </a:r>
          </a:p>
        </p:txBody>
      </p:sp>
      <p:sp>
        <p:nvSpPr>
          <p:cNvPr id="10" name="Line 9"/>
          <p:cNvSpPr>
            <a:spLocks noChangeShapeType="1"/>
          </p:cNvSpPr>
          <p:nvPr/>
        </p:nvSpPr>
        <p:spPr bwMode="auto">
          <a:xfrm flipH="1">
            <a:off x="5029200" y="3200400"/>
            <a:ext cx="990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Text Box 10"/>
          <p:cNvSpPr txBox="1">
            <a:spLocks noChangeArrowheads="1"/>
          </p:cNvSpPr>
          <p:nvPr/>
        </p:nvSpPr>
        <p:spPr bwMode="auto">
          <a:xfrm>
            <a:off x="2819400" y="5029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sp>
        <p:nvSpPr>
          <p:cNvPr id="12" name="Text Box 11"/>
          <p:cNvSpPr txBox="1">
            <a:spLocks noChangeArrowheads="1"/>
          </p:cNvSpPr>
          <p:nvPr/>
        </p:nvSpPr>
        <p:spPr bwMode="auto">
          <a:xfrm>
            <a:off x="2574925" y="4556125"/>
            <a:ext cx="2020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South America</a:t>
            </a:r>
          </a:p>
        </p:txBody>
      </p:sp>
    </p:spTree>
    <p:extLst>
      <p:ext uri="{BB962C8B-B14F-4D97-AF65-F5344CB8AC3E}">
        <p14:creationId xmlns:p14="http://schemas.microsoft.com/office/powerpoint/2010/main" val="3135725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28600" y="2895600"/>
            <a:ext cx="8686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3"/>
          <p:cNvSpPr txBox="1">
            <a:spLocks noChangeArrowheads="1"/>
          </p:cNvSpPr>
          <p:nvPr/>
        </p:nvSpPr>
        <p:spPr bwMode="auto">
          <a:xfrm>
            <a:off x="0" y="449263"/>
            <a:ext cx="2057400" cy="4572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a:solidFill>
                  <a:srgbClr val="F09766"/>
                </a:solidFill>
                <a:effectLst>
                  <a:outerShdw blurRad="38100" dist="38100" dir="2700000" algn="tl">
                    <a:srgbClr val="000000"/>
                  </a:outerShdw>
                </a:effectLst>
              </a:rPr>
              <a:t>Colonialism</a:t>
            </a:r>
            <a:endParaRPr lang="en-US" dirty="0">
              <a:solidFill>
                <a:srgbClr val="F09766"/>
              </a:solidFill>
            </a:endParaRPr>
          </a:p>
        </p:txBody>
      </p:sp>
      <p:sp>
        <p:nvSpPr>
          <p:cNvPr id="6" name="Text Box 4"/>
          <p:cNvSpPr txBox="1">
            <a:spLocks noChangeArrowheads="1"/>
          </p:cNvSpPr>
          <p:nvPr/>
        </p:nvSpPr>
        <p:spPr bwMode="auto">
          <a:xfrm>
            <a:off x="0" y="1371600"/>
            <a:ext cx="2286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1492</a:t>
            </a:r>
          </a:p>
        </p:txBody>
      </p:sp>
      <p:sp>
        <p:nvSpPr>
          <p:cNvPr id="7" name="Text Box 5"/>
          <p:cNvSpPr txBox="1">
            <a:spLocks noChangeArrowheads="1"/>
          </p:cNvSpPr>
          <p:nvPr/>
        </p:nvSpPr>
        <p:spPr bwMode="auto">
          <a:xfrm>
            <a:off x="2286000" y="1371600"/>
            <a:ext cx="3810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182</a:t>
            </a:r>
          </a:p>
          <a:p>
            <a:r>
              <a:rPr lang="en-US"/>
              <a:t>0</a:t>
            </a:r>
          </a:p>
        </p:txBody>
      </p:sp>
      <p:sp>
        <p:nvSpPr>
          <p:cNvPr id="8" name="Text Box 7"/>
          <p:cNvSpPr txBox="1">
            <a:spLocks noChangeArrowheads="1"/>
          </p:cNvSpPr>
          <p:nvPr/>
        </p:nvSpPr>
        <p:spPr bwMode="auto">
          <a:xfrm>
            <a:off x="2133600" y="2971800"/>
            <a:ext cx="1981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t>Independence</a:t>
            </a:r>
          </a:p>
        </p:txBody>
      </p:sp>
      <p:sp>
        <p:nvSpPr>
          <p:cNvPr id="9" name="Text Box 8"/>
          <p:cNvSpPr txBox="1">
            <a:spLocks noChangeArrowheads="1"/>
          </p:cNvSpPr>
          <p:nvPr/>
        </p:nvSpPr>
        <p:spPr bwMode="auto">
          <a:xfrm>
            <a:off x="3048000" y="1371600"/>
            <a:ext cx="24447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1850</a:t>
            </a:r>
          </a:p>
          <a:p>
            <a:endParaRPr lang="en-US"/>
          </a:p>
        </p:txBody>
      </p:sp>
      <p:sp>
        <p:nvSpPr>
          <p:cNvPr id="10" name="Text Box 9"/>
          <p:cNvSpPr txBox="1">
            <a:spLocks noChangeArrowheads="1"/>
          </p:cNvSpPr>
          <p:nvPr/>
        </p:nvSpPr>
        <p:spPr bwMode="auto">
          <a:xfrm>
            <a:off x="2362200" y="3429000"/>
            <a:ext cx="1905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t>Civil Wars</a:t>
            </a:r>
          </a:p>
        </p:txBody>
      </p:sp>
      <p:sp>
        <p:nvSpPr>
          <p:cNvPr id="11" name="Text Box 11"/>
          <p:cNvSpPr txBox="1">
            <a:spLocks noChangeArrowheads="1"/>
          </p:cNvSpPr>
          <p:nvPr/>
        </p:nvSpPr>
        <p:spPr bwMode="auto">
          <a:xfrm>
            <a:off x="4572000" y="2895600"/>
            <a:ext cx="26797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t>Popular Politics</a:t>
            </a:r>
          </a:p>
        </p:txBody>
      </p:sp>
      <p:sp>
        <p:nvSpPr>
          <p:cNvPr id="12" name="Text Box 13"/>
          <p:cNvSpPr txBox="1">
            <a:spLocks noChangeArrowheads="1"/>
          </p:cNvSpPr>
          <p:nvPr/>
        </p:nvSpPr>
        <p:spPr bwMode="auto">
          <a:xfrm>
            <a:off x="5715000" y="3505200"/>
            <a:ext cx="3048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t>Cold War, Revolutions</a:t>
            </a:r>
          </a:p>
          <a:p>
            <a:r>
              <a:rPr lang="en-US" sz="2000" dirty="0"/>
              <a:t> and Dirty Wars</a:t>
            </a:r>
          </a:p>
        </p:txBody>
      </p:sp>
      <p:sp>
        <p:nvSpPr>
          <p:cNvPr id="13" name="Text Box 14"/>
          <p:cNvSpPr txBox="1">
            <a:spLocks noChangeArrowheads="1"/>
          </p:cNvSpPr>
          <p:nvPr/>
        </p:nvSpPr>
        <p:spPr bwMode="auto">
          <a:xfrm>
            <a:off x="3505200" y="1371600"/>
            <a:ext cx="24447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1870</a:t>
            </a:r>
          </a:p>
          <a:p>
            <a:endParaRPr lang="en-US"/>
          </a:p>
        </p:txBody>
      </p:sp>
      <p:sp>
        <p:nvSpPr>
          <p:cNvPr id="14" name="Text Box 15"/>
          <p:cNvSpPr txBox="1">
            <a:spLocks noChangeArrowheads="1"/>
          </p:cNvSpPr>
          <p:nvPr/>
        </p:nvSpPr>
        <p:spPr bwMode="auto">
          <a:xfrm>
            <a:off x="4953000" y="1371600"/>
            <a:ext cx="3810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191</a:t>
            </a:r>
          </a:p>
          <a:p>
            <a:r>
              <a:rPr lang="en-US"/>
              <a:t>0</a:t>
            </a:r>
          </a:p>
        </p:txBody>
      </p:sp>
      <p:sp>
        <p:nvSpPr>
          <p:cNvPr id="15" name="Text Box 17"/>
          <p:cNvSpPr txBox="1">
            <a:spLocks noChangeArrowheads="1"/>
          </p:cNvSpPr>
          <p:nvPr/>
        </p:nvSpPr>
        <p:spPr bwMode="auto">
          <a:xfrm>
            <a:off x="4114800" y="1371600"/>
            <a:ext cx="24447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1898</a:t>
            </a:r>
          </a:p>
        </p:txBody>
      </p:sp>
      <p:sp>
        <p:nvSpPr>
          <p:cNvPr id="16" name="Text Box 18"/>
          <p:cNvSpPr txBox="1">
            <a:spLocks noChangeArrowheads="1"/>
          </p:cNvSpPr>
          <p:nvPr/>
        </p:nvSpPr>
        <p:spPr bwMode="auto">
          <a:xfrm>
            <a:off x="7543800" y="1371600"/>
            <a:ext cx="244475"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1960</a:t>
            </a:r>
          </a:p>
        </p:txBody>
      </p:sp>
      <p:sp>
        <p:nvSpPr>
          <p:cNvPr id="17" name="Text Box 19"/>
          <p:cNvSpPr txBox="1">
            <a:spLocks noChangeArrowheads="1"/>
          </p:cNvSpPr>
          <p:nvPr/>
        </p:nvSpPr>
        <p:spPr bwMode="auto">
          <a:xfrm>
            <a:off x="8001000" y="1371600"/>
            <a:ext cx="24447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1970</a:t>
            </a:r>
          </a:p>
        </p:txBody>
      </p:sp>
      <p:sp>
        <p:nvSpPr>
          <p:cNvPr id="18" name="Text Box 20"/>
          <p:cNvSpPr txBox="1">
            <a:spLocks noChangeArrowheads="1"/>
          </p:cNvSpPr>
          <p:nvPr/>
        </p:nvSpPr>
        <p:spPr bwMode="auto">
          <a:xfrm flipH="1">
            <a:off x="8382000" y="1371600"/>
            <a:ext cx="28892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1980</a:t>
            </a:r>
          </a:p>
        </p:txBody>
      </p:sp>
      <p:sp>
        <p:nvSpPr>
          <p:cNvPr id="19" name="Text Box 21"/>
          <p:cNvSpPr txBox="1">
            <a:spLocks noChangeArrowheads="1"/>
          </p:cNvSpPr>
          <p:nvPr/>
        </p:nvSpPr>
        <p:spPr bwMode="auto">
          <a:xfrm>
            <a:off x="6553200" y="56388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sp>
        <p:nvSpPr>
          <p:cNvPr id="20" name="Text Box 22"/>
          <p:cNvSpPr txBox="1">
            <a:spLocks noChangeArrowheads="1"/>
          </p:cNvSpPr>
          <p:nvPr/>
        </p:nvSpPr>
        <p:spPr bwMode="auto">
          <a:xfrm>
            <a:off x="6858000" y="4572000"/>
            <a:ext cx="2133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t>Re-democratization</a:t>
            </a:r>
          </a:p>
        </p:txBody>
      </p:sp>
      <p:sp>
        <p:nvSpPr>
          <p:cNvPr id="21" name="Text Box 23"/>
          <p:cNvSpPr txBox="1">
            <a:spLocks noChangeArrowheads="1"/>
          </p:cNvSpPr>
          <p:nvPr/>
        </p:nvSpPr>
        <p:spPr bwMode="auto">
          <a:xfrm>
            <a:off x="3429000" y="3810000"/>
            <a:ext cx="1905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000"/>
              <a:t>Neo-Colonialism</a:t>
            </a:r>
          </a:p>
        </p:txBody>
      </p:sp>
      <p:sp>
        <p:nvSpPr>
          <p:cNvPr id="22" name="Text Box 24"/>
          <p:cNvSpPr txBox="1">
            <a:spLocks noChangeArrowheads="1"/>
          </p:cNvSpPr>
          <p:nvPr/>
        </p:nvSpPr>
        <p:spPr bwMode="auto">
          <a:xfrm>
            <a:off x="2286000" y="457200"/>
            <a:ext cx="2438400" cy="4572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b="1">
                <a:solidFill>
                  <a:srgbClr val="F09766"/>
                </a:solidFill>
                <a:effectLst>
                  <a:outerShdw blurRad="38100" dist="38100" dir="2700000" algn="tl">
                    <a:srgbClr val="000000"/>
                  </a:outerShdw>
                </a:effectLst>
              </a:rPr>
              <a:t>19th Century</a:t>
            </a:r>
            <a:endParaRPr lang="en-US"/>
          </a:p>
        </p:txBody>
      </p:sp>
      <p:sp>
        <p:nvSpPr>
          <p:cNvPr id="23" name="Text Box 25"/>
          <p:cNvSpPr txBox="1">
            <a:spLocks noChangeArrowheads="1"/>
          </p:cNvSpPr>
          <p:nvPr/>
        </p:nvSpPr>
        <p:spPr bwMode="auto">
          <a:xfrm>
            <a:off x="5181600" y="457200"/>
            <a:ext cx="3214688" cy="4572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b="1">
                <a:solidFill>
                  <a:srgbClr val="F09766"/>
                </a:solidFill>
                <a:effectLst>
                  <a:outerShdw blurRad="38100" dist="38100" dir="2700000" algn="tl">
                    <a:srgbClr val="000000"/>
                  </a:outerShdw>
                </a:effectLst>
              </a:rPr>
              <a:t>20th Century</a:t>
            </a:r>
          </a:p>
        </p:txBody>
      </p:sp>
      <p:sp>
        <p:nvSpPr>
          <p:cNvPr id="24" name="Line 26"/>
          <p:cNvSpPr>
            <a:spLocks noChangeShapeType="1"/>
          </p:cNvSpPr>
          <p:nvPr/>
        </p:nvSpPr>
        <p:spPr bwMode="auto">
          <a:xfrm>
            <a:off x="4800600" y="1143000"/>
            <a:ext cx="0" cy="1828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27"/>
          <p:cNvSpPr>
            <a:spLocks noChangeShapeType="1"/>
          </p:cNvSpPr>
          <p:nvPr/>
        </p:nvSpPr>
        <p:spPr bwMode="auto">
          <a:xfrm>
            <a:off x="2133600" y="990600"/>
            <a:ext cx="0" cy="1828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28"/>
          <p:cNvSpPr>
            <a:spLocks noChangeShapeType="1"/>
          </p:cNvSpPr>
          <p:nvPr/>
        </p:nvSpPr>
        <p:spPr bwMode="auto">
          <a:xfrm>
            <a:off x="381000" y="990600"/>
            <a:ext cx="838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Text Box 18"/>
          <p:cNvSpPr txBox="1">
            <a:spLocks noChangeArrowheads="1"/>
          </p:cNvSpPr>
          <p:nvPr/>
        </p:nvSpPr>
        <p:spPr bwMode="auto">
          <a:xfrm>
            <a:off x="6248400" y="1371600"/>
            <a:ext cx="244475"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1930</a:t>
            </a:r>
          </a:p>
        </p:txBody>
      </p:sp>
      <p:sp>
        <p:nvSpPr>
          <p:cNvPr id="28" name="TextBox 30"/>
          <p:cNvSpPr txBox="1">
            <a:spLocks noChangeArrowheads="1"/>
          </p:cNvSpPr>
          <p:nvPr/>
        </p:nvSpPr>
        <p:spPr bwMode="auto">
          <a:xfrm>
            <a:off x="0" y="3048000"/>
            <a:ext cx="21859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t>Conquest</a:t>
            </a:r>
          </a:p>
          <a:p>
            <a:r>
              <a:rPr lang="en-US" sz="2000"/>
              <a:t>  Early Colonialism</a:t>
            </a:r>
          </a:p>
        </p:txBody>
      </p:sp>
      <p:sp>
        <p:nvSpPr>
          <p:cNvPr id="29" name="TextBox 31"/>
          <p:cNvSpPr txBox="1">
            <a:spLocks noChangeArrowheads="1"/>
          </p:cNvSpPr>
          <p:nvPr/>
        </p:nvSpPr>
        <p:spPr bwMode="auto">
          <a:xfrm>
            <a:off x="609600" y="3810000"/>
            <a:ext cx="22574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t>Living in an Empire</a:t>
            </a:r>
          </a:p>
        </p:txBody>
      </p:sp>
    </p:spTree>
    <p:extLst>
      <p:ext uri="{BB962C8B-B14F-4D97-AF65-F5344CB8AC3E}">
        <p14:creationId xmlns:p14="http://schemas.microsoft.com/office/powerpoint/2010/main" val="301505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10" grpId="0" build="p" autoUpdateAnimBg="0"/>
      <p:bldP spid="11" grpId="0" build="p" autoUpdateAnimBg="0"/>
      <p:bldP spid="12" grpId="0" build="p" autoUpdateAnimBg="0"/>
      <p:bldP spid="20" grpId="0" build="p" autoUpdateAnimBg="0"/>
      <p:bldP spid="2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7981" y="590041"/>
            <a:ext cx="1527582" cy="369332"/>
          </a:xfrm>
          <a:prstGeom prst="rect">
            <a:avLst/>
          </a:prstGeom>
          <a:noFill/>
        </p:spPr>
        <p:txBody>
          <a:bodyPr wrap="square" rtlCol="0">
            <a:spAutoFit/>
          </a:bodyPr>
          <a:lstStyle/>
          <a:p>
            <a:r>
              <a:rPr lang="en-US" dirty="0" smtClean="0"/>
              <a:t>Conquest</a:t>
            </a:r>
            <a:endParaRPr lang="en-US" dirty="0"/>
          </a:p>
        </p:txBody>
      </p:sp>
      <p:sp>
        <p:nvSpPr>
          <p:cNvPr id="5" name="TextBox 4"/>
          <p:cNvSpPr txBox="1"/>
          <p:nvPr/>
        </p:nvSpPr>
        <p:spPr>
          <a:xfrm>
            <a:off x="593698" y="1411308"/>
            <a:ext cx="8245588" cy="646331"/>
          </a:xfrm>
          <a:prstGeom prst="rect">
            <a:avLst/>
          </a:prstGeom>
          <a:noFill/>
        </p:spPr>
        <p:txBody>
          <a:bodyPr wrap="square" rtlCol="0">
            <a:spAutoFit/>
          </a:bodyPr>
          <a:lstStyle/>
          <a:p>
            <a:r>
              <a:rPr lang="en-US" dirty="0" smtClean="0"/>
              <a:t>Myth:  A small regiment from the Spanish army, led by capable and astute men such as </a:t>
            </a:r>
            <a:r>
              <a:rPr lang="en-US" dirty="0" err="1" smtClean="0"/>
              <a:t>Hernán</a:t>
            </a:r>
            <a:r>
              <a:rPr lang="en-US" dirty="0" smtClean="0"/>
              <a:t> Cortés and Francisco Pizarro, defeated hundreds of thousands of natives</a:t>
            </a:r>
            <a:endParaRPr lang="en-US" dirty="0"/>
          </a:p>
        </p:txBody>
      </p:sp>
      <p:sp>
        <p:nvSpPr>
          <p:cNvPr id="7" name="TextBox 6"/>
          <p:cNvSpPr txBox="1"/>
          <p:nvPr/>
        </p:nvSpPr>
        <p:spPr>
          <a:xfrm>
            <a:off x="593698" y="2666098"/>
            <a:ext cx="7321075" cy="923330"/>
          </a:xfrm>
          <a:prstGeom prst="rect">
            <a:avLst/>
          </a:prstGeom>
          <a:noFill/>
        </p:spPr>
        <p:txBody>
          <a:bodyPr wrap="square" rtlCol="0">
            <a:spAutoFit/>
          </a:bodyPr>
          <a:lstStyle/>
          <a:p>
            <a:r>
              <a:rPr lang="en-US" dirty="0" smtClean="0"/>
              <a:t>History: diverse Europeans and some Africans, acting on their own, along with thousands of native allies, began a long process of establishing Spanish sovereignty that lasted for centuries </a:t>
            </a:r>
          </a:p>
        </p:txBody>
      </p:sp>
      <p:sp>
        <p:nvSpPr>
          <p:cNvPr id="9" name="TextBox 8"/>
          <p:cNvSpPr txBox="1"/>
          <p:nvPr/>
        </p:nvSpPr>
        <p:spPr>
          <a:xfrm>
            <a:off x="593698" y="4050989"/>
            <a:ext cx="3604283" cy="369332"/>
          </a:xfrm>
          <a:prstGeom prst="rect">
            <a:avLst/>
          </a:prstGeom>
          <a:noFill/>
        </p:spPr>
        <p:txBody>
          <a:bodyPr wrap="square" rtlCol="0">
            <a:spAutoFit/>
          </a:bodyPr>
          <a:lstStyle/>
          <a:p>
            <a:r>
              <a:rPr lang="en-US" dirty="0" smtClean="0"/>
              <a:t>Historicizing the myth</a:t>
            </a:r>
            <a:endParaRPr lang="en-US" dirty="0"/>
          </a:p>
        </p:txBody>
      </p:sp>
    </p:spTree>
    <p:extLst>
      <p:ext uri="{BB962C8B-B14F-4D97-AF65-F5344CB8AC3E}">
        <p14:creationId xmlns:p14="http://schemas.microsoft.com/office/powerpoint/2010/main" val="201190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4400" y="0"/>
            <a:ext cx="4770596" cy="6858000"/>
          </a:xfrm>
          <a:prstGeom prst="rect">
            <a:avLst/>
          </a:prstGeom>
        </p:spPr>
      </p:pic>
    </p:spTree>
    <p:extLst>
      <p:ext uri="{BB962C8B-B14F-4D97-AF65-F5344CB8AC3E}">
        <p14:creationId xmlns:p14="http://schemas.microsoft.com/office/powerpoint/2010/main" val="374146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256" y="0"/>
            <a:ext cx="5089922" cy="6858000"/>
          </a:xfrm>
          <a:prstGeom prst="rect">
            <a:avLst/>
          </a:prstGeom>
        </p:spPr>
      </p:pic>
      <p:sp>
        <p:nvSpPr>
          <p:cNvPr id="5" name="TextBox 4"/>
          <p:cNvSpPr txBox="1"/>
          <p:nvPr/>
        </p:nvSpPr>
        <p:spPr>
          <a:xfrm>
            <a:off x="6760185" y="4950361"/>
            <a:ext cx="184666" cy="369332"/>
          </a:xfrm>
          <a:prstGeom prst="rect">
            <a:avLst/>
          </a:prstGeom>
          <a:noFill/>
        </p:spPr>
        <p:txBody>
          <a:bodyPr wrap="none" rtlCol="0">
            <a:spAutoFit/>
          </a:bodyPr>
          <a:lstStyle/>
          <a:p>
            <a:endParaRPr lang="en-US" dirty="0"/>
          </a:p>
        </p:txBody>
      </p:sp>
      <p:sp>
        <p:nvSpPr>
          <p:cNvPr id="6" name="TextBox 5"/>
          <p:cNvSpPr txBox="1"/>
          <p:nvPr/>
        </p:nvSpPr>
        <p:spPr>
          <a:xfrm>
            <a:off x="5554781" y="610044"/>
            <a:ext cx="3589219" cy="923330"/>
          </a:xfrm>
          <a:prstGeom prst="rect">
            <a:avLst/>
          </a:prstGeom>
          <a:noFill/>
        </p:spPr>
        <p:txBody>
          <a:bodyPr wrap="none" rtlCol="0">
            <a:spAutoFit/>
          </a:bodyPr>
          <a:lstStyle/>
          <a:p>
            <a:r>
              <a:rPr lang="en-US" dirty="0" smtClean="0"/>
              <a:t>Florentine Codex</a:t>
            </a:r>
          </a:p>
          <a:p>
            <a:r>
              <a:rPr lang="en-US" dirty="0" smtClean="0"/>
              <a:t>Compiled by Fray Bernardo </a:t>
            </a:r>
            <a:r>
              <a:rPr lang="en-US" dirty="0" err="1" smtClean="0"/>
              <a:t>Sahagún</a:t>
            </a:r>
            <a:endParaRPr lang="en-US" dirty="0" smtClean="0"/>
          </a:p>
          <a:p>
            <a:r>
              <a:rPr lang="en-US" dirty="0" smtClean="0"/>
              <a:t>1555</a:t>
            </a:r>
            <a:endParaRPr lang="en-US" dirty="0"/>
          </a:p>
        </p:txBody>
      </p:sp>
    </p:spTree>
    <p:extLst>
      <p:ext uri="{BB962C8B-B14F-4D97-AF65-F5344CB8AC3E}">
        <p14:creationId xmlns:p14="http://schemas.microsoft.com/office/powerpoint/2010/main" val="1405325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257" y="0"/>
            <a:ext cx="5089922" cy="6858000"/>
          </a:xfrm>
          <a:prstGeom prst="rect">
            <a:avLst/>
          </a:prstGeom>
        </p:spPr>
      </p:pic>
    </p:spTree>
    <p:extLst>
      <p:ext uri="{BB962C8B-B14F-4D97-AF65-F5344CB8AC3E}">
        <p14:creationId xmlns:p14="http://schemas.microsoft.com/office/powerpoint/2010/main" val="324067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0102" y="420031"/>
            <a:ext cx="1406455" cy="369332"/>
          </a:xfrm>
          <a:prstGeom prst="rect">
            <a:avLst/>
          </a:prstGeom>
          <a:noFill/>
        </p:spPr>
        <p:txBody>
          <a:bodyPr wrap="none" rtlCol="0">
            <a:spAutoFit/>
          </a:bodyPr>
          <a:lstStyle/>
          <a:p>
            <a:r>
              <a:rPr lang="en-US" dirty="0" smtClean="0"/>
              <a:t>Black Legend</a:t>
            </a:r>
            <a:endParaRPr lang="en-US" dirty="0"/>
          </a:p>
        </p:txBody>
      </p:sp>
      <p:sp>
        <p:nvSpPr>
          <p:cNvPr id="5" name="TextBox 4"/>
          <p:cNvSpPr txBox="1"/>
          <p:nvPr/>
        </p:nvSpPr>
        <p:spPr>
          <a:xfrm>
            <a:off x="970026" y="1640120"/>
            <a:ext cx="7000191" cy="923330"/>
          </a:xfrm>
          <a:prstGeom prst="rect">
            <a:avLst/>
          </a:prstGeom>
          <a:noFill/>
        </p:spPr>
        <p:txBody>
          <a:bodyPr wrap="square" rtlCol="0">
            <a:spAutoFit/>
          </a:bodyPr>
          <a:lstStyle/>
          <a:p>
            <a:r>
              <a:rPr lang="en-US" dirty="0" smtClean="0"/>
              <a:t>Myth: The Spanish claims to legitimate possession of the lands of the New World were faulty, based in brutality, and reflected backward medieval thinking about the world</a:t>
            </a:r>
          </a:p>
        </p:txBody>
      </p:sp>
      <p:sp>
        <p:nvSpPr>
          <p:cNvPr id="7" name="TextBox 6"/>
          <p:cNvSpPr txBox="1"/>
          <p:nvPr/>
        </p:nvSpPr>
        <p:spPr>
          <a:xfrm>
            <a:off x="970027" y="3871037"/>
            <a:ext cx="6740184" cy="923330"/>
          </a:xfrm>
          <a:prstGeom prst="rect">
            <a:avLst/>
          </a:prstGeom>
          <a:noFill/>
        </p:spPr>
        <p:txBody>
          <a:bodyPr wrap="square" rtlCol="0">
            <a:spAutoFit/>
          </a:bodyPr>
          <a:lstStyle/>
          <a:p>
            <a:r>
              <a:rPr lang="en-US" dirty="0" smtClean="0"/>
              <a:t>History: Political motivations lay behind each iteration of the myth (Las Casas </a:t>
            </a:r>
            <a:r>
              <a:rPr lang="en-US" dirty="0" err="1" smtClean="0"/>
              <a:t>ca</a:t>
            </a:r>
            <a:r>
              <a:rPr lang="en-US" dirty="0" smtClean="0"/>
              <a:t> 1540s; British and French in 18</a:t>
            </a:r>
            <a:r>
              <a:rPr lang="en-US" baseline="30000" dirty="0" smtClean="0"/>
              <a:t>th</a:t>
            </a:r>
            <a:r>
              <a:rPr lang="en-US" dirty="0" smtClean="0"/>
              <a:t> and 19</a:t>
            </a:r>
            <a:r>
              <a:rPr lang="en-US" baseline="30000" dirty="0" smtClean="0"/>
              <a:t>th</a:t>
            </a:r>
            <a:r>
              <a:rPr lang="en-US" dirty="0" smtClean="0"/>
              <a:t> centuries; 20</a:t>
            </a:r>
            <a:r>
              <a:rPr lang="en-US" baseline="30000" dirty="0" smtClean="0"/>
              <a:t>th</a:t>
            </a:r>
            <a:r>
              <a:rPr lang="en-US" dirty="0"/>
              <a:t>-</a:t>
            </a:r>
            <a:r>
              <a:rPr lang="en-US" dirty="0" smtClean="0"/>
              <a:t>century economic </a:t>
            </a:r>
            <a:r>
              <a:rPr lang="en-US" dirty="0" err="1" smtClean="0"/>
              <a:t>developmentalists</a:t>
            </a:r>
            <a:r>
              <a:rPr lang="en-US" dirty="0" smtClean="0"/>
              <a:t> </a:t>
            </a:r>
          </a:p>
        </p:txBody>
      </p:sp>
      <p:sp>
        <p:nvSpPr>
          <p:cNvPr id="8" name="TextBox 7"/>
          <p:cNvSpPr txBox="1"/>
          <p:nvPr/>
        </p:nvSpPr>
        <p:spPr>
          <a:xfrm>
            <a:off x="1030029" y="5660413"/>
            <a:ext cx="2247167" cy="369332"/>
          </a:xfrm>
          <a:prstGeom prst="rect">
            <a:avLst/>
          </a:prstGeom>
          <a:noFill/>
        </p:spPr>
        <p:txBody>
          <a:bodyPr wrap="none" rtlCol="0">
            <a:spAutoFit/>
          </a:bodyPr>
          <a:lstStyle/>
          <a:p>
            <a:r>
              <a:rPr lang="en-US" dirty="0" smtClean="0"/>
              <a:t>Historicizing the Myth</a:t>
            </a:r>
            <a:endParaRPr lang="en-US" dirty="0"/>
          </a:p>
        </p:txBody>
      </p:sp>
    </p:spTree>
    <p:extLst>
      <p:ext uri="{BB962C8B-B14F-4D97-AF65-F5344CB8AC3E}">
        <p14:creationId xmlns:p14="http://schemas.microsoft.com/office/powerpoint/2010/main" val="13580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xit" presetSubtype="0" fill="hold" grpId="1" nodeType="clickEffect">
                                  <p:stCondLst>
                                    <p:cond delay="0"/>
                                  </p:stCondLst>
                                  <p:childTnLst>
                                    <p:animEffect transition="out" filter="fade">
                                      <p:cBhvr>
                                        <p:cTn id="10" dur="2000"/>
                                        <p:tgtEl>
                                          <p:spTgt spid="5"/>
                                        </p:tgtEl>
                                      </p:cBhvr>
                                    </p:animEffect>
                                    <p:anim calcmode="lin" valueType="num">
                                      <p:cBhvr>
                                        <p:cTn id="11"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5"/>
                                        </p:tgtEl>
                                        <p:attrNameLst>
                                          <p:attrName>ppt_h</p:attrName>
                                        </p:attrNameLst>
                                      </p:cBhvr>
                                      <p:tavLst>
                                        <p:tav tm="0">
                                          <p:val>
                                            <p:strVal val="ppt_h"/>
                                          </p:val>
                                        </p:tav>
                                        <p:tav tm="100000">
                                          <p:val>
                                            <p:strVal val="ppt_h"/>
                                          </p:val>
                                        </p:tav>
                                      </p:tavLst>
                                    </p:anim>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427</TotalTime>
  <Words>852</Words>
  <Application>Microsoft Office PowerPoint</Application>
  <PresentationFormat>On-screen Show (4:3)</PresentationFormat>
  <Paragraphs>124</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Premo</dc:creator>
  <cp:lastModifiedBy>Isabel Carretero</cp:lastModifiedBy>
  <cp:revision>33</cp:revision>
  <dcterms:created xsi:type="dcterms:W3CDTF">2015-06-18T10:38:35Z</dcterms:created>
  <dcterms:modified xsi:type="dcterms:W3CDTF">2015-10-12T20:17:38Z</dcterms:modified>
</cp:coreProperties>
</file>