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32"/>
  </p:notesMasterIdLst>
  <p:sldIdLst>
    <p:sldId id="263" r:id="rId2"/>
    <p:sldId id="344" r:id="rId3"/>
    <p:sldId id="311" r:id="rId4"/>
    <p:sldId id="330" r:id="rId5"/>
    <p:sldId id="320" r:id="rId6"/>
    <p:sldId id="329" r:id="rId7"/>
    <p:sldId id="316" r:id="rId8"/>
    <p:sldId id="286" r:id="rId9"/>
    <p:sldId id="274" r:id="rId10"/>
    <p:sldId id="299" r:id="rId11"/>
    <p:sldId id="259" r:id="rId12"/>
    <p:sldId id="294" r:id="rId13"/>
    <p:sldId id="260" r:id="rId14"/>
    <p:sldId id="261" r:id="rId15"/>
    <p:sldId id="305" r:id="rId16"/>
    <p:sldId id="323" r:id="rId17"/>
    <p:sldId id="341" r:id="rId18"/>
    <p:sldId id="349" r:id="rId19"/>
    <p:sldId id="280" r:id="rId20"/>
    <p:sldId id="337" r:id="rId21"/>
    <p:sldId id="342" r:id="rId22"/>
    <p:sldId id="340" r:id="rId23"/>
    <p:sldId id="333" r:id="rId24"/>
    <p:sldId id="334" r:id="rId25"/>
    <p:sldId id="331" r:id="rId26"/>
    <p:sldId id="343" r:id="rId27"/>
    <p:sldId id="332" r:id="rId28"/>
    <p:sldId id="345" r:id="rId29"/>
    <p:sldId id="306" r:id="rId30"/>
    <p:sldId id="30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94660"/>
  </p:normalViewPr>
  <p:slideViewPr>
    <p:cSldViewPr snapToGrid="0" snapToObjects="1" showGuides="1">
      <p:cViewPr varScale="1">
        <p:scale>
          <a:sx n="120" d="100"/>
          <a:sy n="120" d="100"/>
        </p:scale>
        <p:origin x="1416" y="96"/>
      </p:cViewPr>
      <p:guideLst>
        <p:guide orient="horz" pos="2152"/>
        <p:guide pos="2880"/>
      </p:guideLst>
    </p:cSldViewPr>
  </p:slideViewPr>
  <p:notesTextViewPr>
    <p:cViewPr>
      <p:scale>
        <a:sx n="100" d="100"/>
        <a:sy n="100" d="100"/>
      </p:scale>
      <p:origin x="0" y="0"/>
    </p:cViewPr>
  </p:notesTextViewPr>
  <p:sorterViewPr>
    <p:cViewPr>
      <p:scale>
        <a:sx n="201" d="100"/>
        <a:sy n="201" d="100"/>
      </p:scale>
      <p:origin x="0" y="12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96C35-D4D2-49A8-9FAB-4FFD9A7C469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64AE019-3DC7-4E13-B40A-5DC11C0E1FF2}">
      <dgm:prSet phldrT="[Text]"/>
      <dgm:spPr/>
      <dgm:t>
        <a:bodyPr/>
        <a:lstStyle/>
        <a:p>
          <a:r>
            <a:rPr lang="en-US" dirty="0" smtClean="0"/>
            <a:t>EDIKASYON</a:t>
          </a:r>
          <a:endParaRPr lang="en-US" dirty="0"/>
        </a:p>
      </dgm:t>
    </dgm:pt>
    <dgm:pt modelId="{0A136E50-63EC-4AF3-AEF9-3E364D65BB51}" type="parTrans" cxnId="{13686760-1CBD-4CCD-B486-6ADF53A792EA}">
      <dgm:prSet/>
      <dgm:spPr/>
      <dgm:t>
        <a:bodyPr/>
        <a:lstStyle/>
        <a:p>
          <a:endParaRPr lang="en-US"/>
        </a:p>
      </dgm:t>
    </dgm:pt>
    <dgm:pt modelId="{921E3974-ED63-445D-8056-AEF8F38788AF}" type="sibTrans" cxnId="{13686760-1CBD-4CCD-B486-6ADF53A792EA}">
      <dgm:prSet/>
      <dgm:spPr/>
      <dgm:t>
        <a:bodyPr/>
        <a:lstStyle/>
        <a:p>
          <a:endParaRPr lang="en-US"/>
        </a:p>
      </dgm:t>
    </dgm:pt>
    <dgm:pt modelId="{B3FA82C1-F036-45E7-A94B-DFFC5FBF740B}">
      <dgm:prSet phldrT="[Text]"/>
      <dgm:spPr/>
      <dgm:t>
        <a:bodyPr/>
        <a:lstStyle/>
        <a:p>
          <a:r>
            <a:rPr lang="en-US" dirty="0" smtClean="0"/>
            <a:t>HOME</a:t>
          </a:r>
          <a:endParaRPr lang="en-US" dirty="0"/>
        </a:p>
      </dgm:t>
    </dgm:pt>
    <dgm:pt modelId="{889096FD-BE04-4636-939C-23F242AE6BF5}" type="parTrans" cxnId="{33FF6127-AFA1-4DBC-9BB1-66AB3479A1B0}">
      <dgm:prSet/>
      <dgm:spPr/>
      <dgm:t>
        <a:bodyPr/>
        <a:lstStyle/>
        <a:p>
          <a:endParaRPr lang="en-US"/>
        </a:p>
      </dgm:t>
    </dgm:pt>
    <dgm:pt modelId="{52FE1CA9-FECF-40EA-B605-76FEC792DCE6}" type="sibTrans" cxnId="{33FF6127-AFA1-4DBC-9BB1-66AB3479A1B0}">
      <dgm:prSet/>
      <dgm:spPr/>
      <dgm:t>
        <a:bodyPr/>
        <a:lstStyle/>
        <a:p>
          <a:endParaRPr lang="en-US"/>
        </a:p>
      </dgm:t>
    </dgm:pt>
    <dgm:pt modelId="{B2C2E45F-83EB-4F31-87B6-12DA18394293}">
      <dgm:prSet phldrT="[Text]"/>
      <dgm:spPr/>
      <dgm:t>
        <a:bodyPr/>
        <a:lstStyle/>
        <a:p>
          <a:r>
            <a:rPr lang="en-US" dirty="0" smtClean="0"/>
            <a:t>COMMUNITY</a:t>
          </a:r>
          <a:endParaRPr lang="en-US" dirty="0"/>
        </a:p>
      </dgm:t>
    </dgm:pt>
    <dgm:pt modelId="{C41064B4-2B90-4954-9E93-06DD04E9BCDF}" type="parTrans" cxnId="{1CD1AE3B-AE46-490D-958E-492BA05D478E}">
      <dgm:prSet/>
      <dgm:spPr/>
      <dgm:t>
        <a:bodyPr/>
        <a:lstStyle/>
        <a:p>
          <a:endParaRPr lang="en-US"/>
        </a:p>
      </dgm:t>
    </dgm:pt>
    <dgm:pt modelId="{FB59A35E-2963-46C0-B403-79A980C9906F}" type="sibTrans" cxnId="{1CD1AE3B-AE46-490D-958E-492BA05D478E}">
      <dgm:prSet/>
      <dgm:spPr/>
      <dgm:t>
        <a:bodyPr/>
        <a:lstStyle/>
        <a:p>
          <a:endParaRPr lang="en-US"/>
        </a:p>
      </dgm:t>
    </dgm:pt>
    <dgm:pt modelId="{8AC344FB-614D-4577-88E4-3BF7E5D3C7EE}">
      <dgm:prSet phldrT="[Text]"/>
      <dgm:spPr/>
      <dgm:t>
        <a:bodyPr/>
        <a:lstStyle/>
        <a:p>
          <a:r>
            <a:rPr lang="en-US" dirty="0" smtClean="0"/>
            <a:t>SCHOOL</a:t>
          </a:r>
          <a:endParaRPr lang="en-US" dirty="0"/>
        </a:p>
      </dgm:t>
    </dgm:pt>
    <dgm:pt modelId="{F4FE9072-1792-4652-863D-735EDDC843FA}" type="parTrans" cxnId="{83E93964-BDC7-4118-9C96-5B725218013A}">
      <dgm:prSet/>
      <dgm:spPr/>
      <dgm:t>
        <a:bodyPr/>
        <a:lstStyle/>
        <a:p>
          <a:endParaRPr lang="en-US"/>
        </a:p>
      </dgm:t>
    </dgm:pt>
    <dgm:pt modelId="{5233448F-F29C-4BBD-A9C6-0ECCC93908A2}" type="sibTrans" cxnId="{83E93964-BDC7-4118-9C96-5B725218013A}">
      <dgm:prSet/>
      <dgm:spPr/>
      <dgm:t>
        <a:bodyPr/>
        <a:lstStyle/>
        <a:p>
          <a:endParaRPr lang="en-US"/>
        </a:p>
      </dgm:t>
    </dgm:pt>
    <dgm:pt modelId="{F0275324-80CF-401B-B207-A66F878A280D}">
      <dgm:prSet phldrT="[Text]"/>
      <dgm:spPr/>
      <dgm:t>
        <a:bodyPr/>
        <a:lstStyle/>
        <a:p>
          <a:r>
            <a:rPr lang="en-US" dirty="0" smtClean="0"/>
            <a:t>CHURCH</a:t>
          </a:r>
        </a:p>
        <a:p>
          <a:r>
            <a:rPr lang="en-US" dirty="0" smtClean="0"/>
            <a:t>LAKOU</a:t>
          </a:r>
          <a:endParaRPr lang="en-US" dirty="0"/>
        </a:p>
      </dgm:t>
    </dgm:pt>
    <dgm:pt modelId="{6C73A45E-D0E6-49B3-A236-DFEDC347CFCB}" type="parTrans" cxnId="{3009EC39-E54B-43D9-A9BE-AE498AF7CE82}">
      <dgm:prSet/>
      <dgm:spPr/>
      <dgm:t>
        <a:bodyPr/>
        <a:lstStyle/>
        <a:p>
          <a:endParaRPr lang="en-US"/>
        </a:p>
      </dgm:t>
    </dgm:pt>
    <dgm:pt modelId="{37510D7A-1BA0-4BDA-B62F-7CE675887484}" type="sibTrans" cxnId="{3009EC39-E54B-43D9-A9BE-AE498AF7CE82}">
      <dgm:prSet/>
      <dgm:spPr/>
      <dgm:t>
        <a:bodyPr/>
        <a:lstStyle/>
        <a:p>
          <a:endParaRPr lang="en-US"/>
        </a:p>
      </dgm:t>
    </dgm:pt>
    <dgm:pt modelId="{F5DD14E1-A09D-4D51-A7F3-2405649F799F}" type="pres">
      <dgm:prSet presAssocID="{F9D96C35-D4D2-49A8-9FAB-4FFD9A7C4697}" presName="Name0" presStyleCnt="0">
        <dgm:presLayoutVars>
          <dgm:chMax val="1"/>
          <dgm:dir/>
          <dgm:animLvl val="ctr"/>
          <dgm:resizeHandles val="exact"/>
        </dgm:presLayoutVars>
      </dgm:prSet>
      <dgm:spPr/>
      <dgm:t>
        <a:bodyPr/>
        <a:lstStyle/>
        <a:p>
          <a:endParaRPr lang="en-US"/>
        </a:p>
      </dgm:t>
    </dgm:pt>
    <dgm:pt modelId="{A093E6B1-5D4C-433A-A5F3-91CCE11758FB}" type="pres">
      <dgm:prSet presAssocID="{E64AE019-3DC7-4E13-B40A-5DC11C0E1FF2}" presName="centerShape" presStyleLbl="node0" presStyleIdx="0" presStyleCnt="1"/>
      <dgm:spPr/>
      <dgm:t>
        <a:bodyPr/>
        <a:lstStyle/>
        <a:p>
          <a:endParaRPr lang="en-US"/>
        </a:p>
      </dgm:t>
    </dgm:pt>
    <dgm:pt modelId="{F9F4D899-1B06-498D-BDD5-F65D9C5961D3}" type="pres">
      <dgm:prSet presAssocID="{B3FA82C1-F036-45E7-A94B-DFFC5FBF740B}" presName="node" presStyleLbl="node1" presStyleIdx="0" presStyleCnt="4" custRadScaleRad="100024" custRadScaleInc="1221">
        <dgm:presLayoutVars>
          <dgm:bulletEnabled val="1"/>
        </dgm:presLayoutVars>
      </dgm:prSet>
      <dgm:spPr/>
      <dgm:t>
        <a:bodyPr/>
        <a:lstStyle/>
        <a:p>
          <a:endParaRPr lang="en-US"/>
        </a:p>
      </dgm:t>
    </dgm:pt>
    <dgm:pt modelId="{8F8810B7-3941-4578-8F7D-F66812BB7449}" type="pres">
      <dgm:prSet presAssocID="{B3FA82C1-F036-45E7-A94B-DFFC5FBF740B}" presName="dummy" presStyleCnt="0"/>
      <dgm:spPr/>
    </dgm:pt>
    <dgm:pt modelId="{4E2D62D2-59BD-4DF0-84D0-39797957DC16}" type="pres">
      <dgm:prSet presAssocID="{52FE1CA9-FECF-40EA-B605-76FEC792DCE6}" presName="sibTrans" presStyleLbl="sibTrans2D1" presStyleIdx="0" presStyleCnt="4"/>
      <dgm:spPr/>
      <dgm:t>
        <a:bodyPr/>
        <a:lstStyle/>
        <a:p>
          <a:endParaRPr lang="en-US"/>
        </a:p>
      </dgm:t>
    </dgm:pt>
    <dgm:pt modelId="{7AF6AEE6-3475-4CA9-B314-B9235FD045FE}" type="pres">
      <dgm:prSet presAssocID="{B2C2E45F-83EB-4F31-87B6-12DA18394293}" presName="node" presStyleLbl="node1" presStyleIdx="1" presStyleCnt="4">
        <dgm:presLayoutVars>
          <dgm:bulletEnabled val="1"/>
        </dgm:presLayoutVars>
      </dgm:prSet>
      <dgm:spPr/>
      <dgm:t>
        <a:bodyPr/>
        <a:lstStyle/>
        <a:p>
          <a:endParaRPr lang="en-US"/>
        </a:p>
      </dgm:t>
    </dgm:pt>
    <dgm:pt modelId="{266DF3B7-27E5-4DA9-B220-6271BB4493EB}" type="pres">
      <dgm:prSet presAssocID="{B2C2E45F-83EB-4F31-87B6-12DA18394293}" presName="dummy" presStyleCnt="0"/>
      <dgm:spPr/>
    </dgm:pt>
    <dgm:pt modelId="{040D83A3-600A-44FA-B2ED-4DE4AB486B40}" type="pres">
      <dgm:prSet presAssocID="{FB59A35E-2963-46C0-B403-79A980C9906F}" presName="sibTrans" presStyleLbl="sibTrans2D1" presStyleIdx="1" presStyleCnt="4"/>
      <dgm:spPr/>
      <dgm:t>
        <a:bodyPr/>
        <a:lstStyle/>
        <a:p>
          <a:endParaRPr lang="en-US"/>
        </a:p>
      </dgm:t>
    </dgm:pt>
    <dgm:pt modelId="{D83025D0-7ADB-4314-BC80-B2DBFEBB05DE}" type="pres">
      <dgm:prSet presAssocID="{8AC344FB-614D-4577-88E4-3BF7E5D3C7EE}" presName="node" presStyleLbl="node1" presStyleIdx="2" presStyleCnt="4">
        <dgm:presLayoutVars>
          <dgm:bulletEnabled val="1"/>
        </dgm:presLayoutVars>
      </dgm:prSet>
      <dgm:spPr/>
      <dgm:t>
        <a:bodyPr/>
        <a:lstStyle/>
        <a:p>
          <a:endParaRPr lang="en-US"/>
        </a:p>
      </dgm:t>
    </dgm:pt>
    <dgm:pt modelId="{F5F42D92-4539-4104-849D-867EEC90A5AC}" type="pres">
      <dgm:prSet presAssocID="{8AC344FB-614D-4577-88E4-3BF7E5D3C7EE}" presName="dummy" presStyleCnt="0"/>
      <dgm:spPr/>
    </dgm:pt>
    <dgm:pt modelId="{C439D93A-15F0-4CAB-B170-539FB248EF36}" type="pres">
      <dgm:prSet presAssocID="{5233448F-F29C-4BBD-A9C6-0ECCC93908A2}" presName="sibTrans" presStyleLbl="sibTrans2D1" presStyleIdx="2" presStyleCnt="4"/>
      <dgm:spPr/>
      <dgm:t>
        <a:bodyPr/>
        <a:lstStyle/>
        <a:p>
          <a:endParaRPr lang="en-US"/>
        </a:p>
      </dgm:t>
    </dgm:pt>
    <dgm:pt modelId="{4513D656-014D-430E-8C34-776D655AD16D}" type="pres">
      <dgm:prSet presAssocID="{F0275324-80CF-401B-B207-A66F878A280D}" presName="node" presStyleLbl="node1" presStyleIdx="3" presStyleCnt="4">
        <dgm:presLayoutVars>
          <dgm:bulletEnabled val="1"/>
        </dgm:presLayoutVars>
      </dgm:prSet>
      <dgm:spPr/>
      <dgm:t>
        <a:bodyPr/>
        <a:lstStyle/>
        <a:p>
          <a:endParaRPr lang="en-US"/>
        </a:p>
      </dgm:t>
    </dgm:pt>
    <dgm:pt modelId="{F9CB8102-2F3D-494F-A9EA-BFF46AA2CCCE}" type="pres">
      <dgm:prSet presAssocID="{F0275324-80CF-401B-B207-A66F878A280D}" presName="dummy" presStyleCnt="0"/>
      <dgm:spPr/>
    </dgm:pt>
    <dgm:pt modelId="{2466D62C-ECBE-4A71-8B51-F50B6FCB4378}" type="pres">
      <dgm:prSet presAssocID="{37510D7A-1BA0-4BDA-B62F-7CE675887484}" presName="sibTrans" presStyleLbl="sibTrans2D1" presStyleIdx="3" presStyleCnt="4"/>
      <dgm:spPr/>
      <dgm:t>
        <a:bodyPr/>
        <a:lstStyle/>
        <a:p>
          <a:endParaRPr lang="en-US"/>
        </a:p>
      </dgm:t>
    </dgm:pt>
  </dgm:ptLst>
  <dgm:cxnLst>
    <dgm:cxn modelId="{E0E88CE8-9B18-4E99-8ABC-944CC7223D97}" type="presOf" srcId="{F9D96C35-D4D2-49A8-9FAB-4FFD9A7C4697}" destId="{F5DD14E1-A09D-4D51-A7F3-2405649F799F}" srcOrd="0" destOrd="0" presId="urn:microsoft.com/office/officeart/2005/8/layout/radial6"/>
    <dgm:cxn modelId="{0C69C721-BBAE-4A47-B7BC-65BE74EBDC35}" type="presOf" srcId="{8AC344FB-614D-4577-88E4-3BF7E5D3C7EE}" destId="{D83025D0-7ADB-4314-BC80-B2DBFEBB05DE}" srcOrd="0" destOrd="0" presId="urn:microsoft.com/office/officeart/2005/8/layout/radial6"/>
    <dgm:cxn modelId="{92269F4A-AE47-41F9-BEAA-28B45112BD30}" type="presOf" srcId="{B2C2E45F-83EB-4F31-87B6-12DA18394293}" destId="{7AF6AEE6-3475-4CA9-B314-B9235FD045FE}" srcOrd="0" destOrd="0" presId="urn:microsoft.com/office/officeart/2005/8/layout/radial6"/>
    <dgm:cxn modelId="{1C79F8C2-DBAF-4016-9B36-F6316A12014D}" type="presOf" srcId="{FB59A35E-2963-46C0-B403-79A980C9906F}" destId="{040D83A3-600A-44FA-B2ED-4DE4AB486B40}" srcOrd="0" destOrd="0" presId="urn:microsoft.com/office/officeart/2005/8/layout/radial6"/>
    <dgm:cxn modelId="{EA3C25F4-0761-4B09-8DA0-66A1B2751260}" type="presOf" srcId="{E64AE019-3DC7-4E13-B40A-5DC11C0E1FF2}" destId="{A093E6B1-5D4C-433A-A5F3-91CCE11758FB}" srcOrd="0" destOrd="0" presId="urn:microsoft.com/office/officeart/2005/8/layout/radial6"/>
    <dgm:cxn modelId="{83E93964-BDC7-4118-9C96-5B725218013A}" srcId="{E64AE019-3DC7-4E13-B40A-5DC11C0E1FF2}" destId="{8AC344FB-614D-4577-88E4-3BF7E5D3C7EE}" srcOrd="2" destOrd="0" parTransId="{F4FE9072-1792-4652-863D-735EDDC843FA}" sibTransId="{5233448F-F29C-4BBD-A9C6-0ECCC93908A2}"/>
    <dgm:cxn modelId="{33FF6127-AFA1-4DBC-9BB1-66AB3479A1B0}" srcId="{E64AE019-3DC7-4E13-B40A-5DC11C0E1FF2}" destId="{B3FA82C1-F036-45E7-A94B-DFFC5FBF740B}" srcOrd="0" destOrd="0" parTransId="{889096FD-BE04-4636-939C-23F242AE6BF5}" sibTransId="{52FE1CA9-FECF-40EA-B605-76FEC792DCE6}"/>
    <dgm:cxn modelId="{57A6AD62-E6C1-4BE9-81C4-95757DE87C28}" type="presOf" srcId="{37510D7A-1BA0-4BDA-B62F-7CE675887484}" destId="{2466D62C-ECBE-4A71-8B51-F50B6FCB4378}" srcOrd="0" destOrd="0" presId="urn:microsoft.com/office/officeart/2005/8/layout/radial6"/>
    <dgm:cxn modelId="{3009EC39-E54B-43D9-A9BE-AE498AF7CE82}" srcId="{E64AE019-3DC7-4E13-B40A-5DC11C0E1FF2}" destId="{F0275324-80CF-401B-B207-A66F878A280D}" srcOrd="3" destOrd="0" parTransId="{6C73A45E-D0E6-49B3-A236-DFEDC347CFCB}" sibTransId="{37510D7A-1BA0-4BDA-B62F-7CE675887484}"/>
    <dgm:cxn modelId="{CF395C7D-6486-4EF2-A42D-036020E09C99}" type="presOf" srcId="{B3FA82C1-F036-45E7-A94B-DFFC5FBF740B}" destId="{F9F4D899-1B06-498D-BDD5-F65D9C5961D3}" srcOrd="0" destOrd="0" presId="urn:microsoft.com/office/officeart/2005/8/layout/radial6"/>
    <dgm:cxn modelId="{63598498-9725-4666-9F06-A60C48416810}" type="presOf" srcId="{5233448F-F29C-4BBD-A9C6-0ECCC93908A2}" destId="{C439D93A-15F0-4CAB-B170-539FB248EF36}" srcOrd="0" destOrd="0" presId="urn:microsoft.com/office/officeart/2005/8/layout/radial6"/>
    <dgm:cxn modelId="{1CD1AE3B-AE46-490D-958E-492BA05D478E}" srcId="{E64AE019-3DC7-4E13-B40A-5DC11C0E1FF2}" destId="{B2C2E45F-83EB-4F31-87B6-12DA18394293}" srcOrd="1" destOrd="0" parTransId="{C41064B4-2B90-4954-9E93-06DD04E9BCDF}" sibTransId="{FB59A35E-2963-46C0-B403-79A980C9906F}"/>
    <dgm:cxn modelId="{13686760-1CBD-4CCD-B486-6ADF53A792EA}" srcId="{F9D96C35-D4D2-49A8-9FAB-4FFD9A7C4697}" destId="{E64AE019-3DC7-4E13-B40A-5DC11C0E1FF2}" srcOrd="0" destOrd="0" parTransId="{0A136E50-63EC-4AF3-AEF9-3E364D65BB51}" sibTransId="{921E3974-ED63-445D-8056-AEF8F38788AF}"/>
    <dgm:cxn modelId="{14FE154B-114B-46BE-8747-60F04D28CF55}" type="presOf" srcId="{52FE1CA9-FECF-40EA-B605-76FEC792DCE6}" destId="{4E2D62D2-59BD-4DF0-84D0-39797957DC16}" srcOrd="0" destOrd="0" presId="urn:microsoft.com/office/officeart/2005/8/layout/radial6"/>
    <dgm:cxn modelId="{16AECE57-D148-4918-925B-6CDE34ED70AC}" type="presOf" srcId="{F0275324-80CF-401B-B207-A66F878A280D}" destId="{4513D656-014D-430E-8C34-776D655AD16D}" srcOrd="0" destOrd="0" presId="urn:microsoft.com/office/officeart/2005/8/layout/radial6"/>
    <dgm:cxn modelId="{97AFEE6F-252E-4ED2-8DAB-0314BB4F6EF6}" type="presParOf" srcId="{F5DD14E1-A09D-4D51-A7F3-2405649F799F}" destId="{A093E6B1-5D4C-433A-A5F3-91CCE11758FB}" srcOrd="0" destOrd="0" presId="urn:microsoft.com/office/officeart/2005/8/layout/radial6"/>
    <dgm:cxn modelId="{EBD20466-4141-4429-8D37-FBBAC5012B73}" type="presParOf" srcId="{F5DD14E1-A09D-4D51-A7F3-2405649F799F}" destId="{F9F4D899-1B06-498D-BDD5-F65D9C5961D3}" srcOrd="1" destOrd="0" presId="urn:microsoft.com/office/officeart/2005/8/layout/radial6"/>
    <dgm:cxn modelId="{21648EF2-E137-496D-ADAC-2EA3B0006969}" type="presParOf" srcId="{F5DD14E1-A09D-4D51-A7F3-2405649F799F}" destId="{8F8810B7-3941-4578-8F7D-F66812BB7449}" srcOrd="2" destOrd="0" presId="urn:microsoft.com/office/officeart/2005/8/layout/radial6"/>
    <dgm:cxn modelId="{ECD2C8A1-0A6C-49EA-983B-057BD8AC2455}" type="presParOf" srcId="{F5DD14E1-A09D-4D51-A7F3-2405649F799F}" destId="{4E2D62D2-59BD-4DF0-84D0-39797957DC16}" srcOrd="3" destOrd="0" presId="urn:microsoft.com/office/officeart/2005/8/layout/radial6"/>
    <dgm:cxn modelId="{0A8E9C1C-62EC-4E40-A917-35CB7DA13A76}" type="presParOf" srcId="{F5DD14E1-A09D-4D51-A7F3-2405649F799F}" destId="{7AF6AEE6-3475-4CA9-B314-B9235FD045FE}" srcOrd="4" destOrd="0" presId="urn:microsoft.com/office/officeart/2005/8/layout/radial6"/>
    <dgm:cxn modelId="{17B69CA4-84EB-4B71-A079-7C8B11CDCCAE}" type="presParOf" srcId="{F5DD14E1-A09D-4D51-A7F3-2405649F799F}" destId="{266DF3B7-27E5-4DA9-B220-6271BB4493EB}" srcOrd="5" destOrd="0" presId="urn:microsoft.com/office/officeart/2005/8/layout/radial6"/>
    <dgm:cxn modelId="{D1F3AC6E-47BD-4B75-B832-DBE4AA1AF835}" type="presParOf" srcId="{F5DD14E1-A09D-4D51-A7F3-2405649F799F}" destId="{040D83A3-600A-44FA-B2ED-4DE4AB486B40}" srcOrd="6" destOrd="0" presId="urn:microsoft.com/office/officeart/2005/8/layout/radial6"/>
    <dgm:cxn modelId="{A477F887-9B06-45A5-839C-6B316FD052F7}" type="presParOf" srcId="{F5DD14E1-A09D-4D51-A7F3-2405649F799F}" destId="{D83025D0-7ADB-4314-BC80-B2DBFEBB05DE}" srcOrd="7" destOrd="0" presId="urn:microsoft.com/office/officeart/2005/8/layout/radial6"/>
    <dgm:cxn modelId="{193A40E5-52A8-4909-AE1B-36733964586C}" type="presParOf" srcId="{F5DD14E1-A09D-4D51-A7F3-2405649F799F}" destId="{F5F42D92-4539-4104-849D-867EEC90A5AC}" srcOrd="8" destOrd="0" presId="urn:microsoft.com/office/officeart/2005/8/layout/radial6"/>
    <dgm:cxn modelId="{274D581D-FA1E-492E-8236-A4477A7FD798}" type="presParOf" srcId="{F5DD14E1-A09D-4D51-A7F3-2405649F799F}" destId="{C439D93A-15F0-4CAB-B170-539FB248EF36}" srcOrd="9" destOrd="0" presId="urn:microsoft.com/office/officeart/2005/8/layout/radial6"/>
    <dgm:cxn modelId="{D96C719C-584A-40B5-A2C7-29C57A5CE63B}" type="presParOf" srcId="{F5DD14E1-A09D-4D51-A7F3-2405649F799F}" destId="{4513D656-014D-430E-8C34-776D655AD16D}" srcOrd="10" destOrd="0" presId="urn:microsoft.com/office/officeart/2005/8/layout/radial6"/>
    <dgm:cxn modelId="{84D8C1D7-7649-433D-B742-8296F8E59FF1}" type="presParOf" srcId="{F5DD14E1-A09D-4D51-A7F3-2405649F799F}" destId="{F9CB8102-2F3D-494F-A9EA-BFF46AA2CCCE}" srcOrd="11" destOrd="0" presId="urn:microsoft.com/office/officeart/2005/8/layout/radial6"/>
    <dgm:cxn modelId="{A3E51DF6-87F0-4B44-B4C9-D8909318D6B1}" type="presParOf" srcId="{F5DD14E1-A09D-4D51-A7F3-2405649F799F}" destId="{2466D62C-ECBE-4A71-8B51-F50B6FCB437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96C35-D4D2-49A8-9FAB-4FFD9A7C469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64AE019-3DC7-4E13-B40A-5DC11C0E1FF2}">
      <dgm:prSet phldrT="[Text]"/>
      <dgm:spPr/>
      <dgm:t>
        <a:bodyPr/>
        <a:lstStyle/>
        <a:p>
          <a:r>
            <a:rPr lang="en-US" dirty="0" smtClean="0"/>
            <a:t>EDIKASYON</a:t>
          </a:r>
          <a:endParaRPr lang="en-US" dirty="0"/>
        </a:p>
      </dgm:t>
    </dgm:pt>
    <dgm:pt modelId="{0A136E50-63EC-4AF3-AEF9-3E364D65BB51}" type="parTrans" cxnId="{13686760-1CBD-4CCD-B486-6ADF53A792EA}">
      <dgm:prSet/>
      <dgm:spPr/>
      <dgm:t>
        <a:bodyPr/>
        <a:lstStyle/>
        <a:p>
          <a:endParaRPr lang="en-US"/>
        </a:p>
      </dgm:t>
    </dgm:pt>
    <dgm:pt modelId="{921E3974-ED63-445D-8056-AEF8F38788AF}" type="sibTrans" cxnId="{13686760-1CBD-4CCD-B486-6ADF53A792EA}">
      <dgm:prSet/>
      <dgm:spPr/>
      <dgm:t>
        <a:bodyPr/>
        <a:lstStyle/>
        <a:p>
          <a:endParaRPr lang="en-US"/>
        </a:p>
      </dgm:t>
    </dgm:pt>
    <dgm:pt modelId="{B3FA82C1-F036-45E7-A94B-DFFC5FBF740B}">
      <dgm:prSet phldrT="[Text]"/>
      <dgm:spPr/>
      <dgm:t>
        <a:bodyPr/>
        <a:lstStyle/>
        <a:p>
          <a:r>
            <a:rPr lang="en-US" dirty="0" smtClean="0"/>
            <a:t>HOME</a:t>
          </a:r>
          <a:endParaRPr lang="en-US" dirty="0"/>
        </a:p>
      </dgm:t>
    </dgm:pt>
    <dgm:pt modelId="{889096FD-BE04-4636-939C-23F242AE6BF5}" type="parTrans" cxnId="{33FF6127-AFA1-4DBC-9BB1-66AB3479A1B0}">
      <dgm:prSet/>
      <dgm:spPr/>
      <dgm:t>
        <a:bodyPr/>
        <a:lstStyle/>
        <a:p>
          <a:endParaRPr lang="en-US"/>
        </a:p>
      </dgm:t>
    </dgm:pt>
    <dgm:pt modelId="{52FE1CA9-FECF-40EA-B605-76FEC792DCE6}" type="sibTrans" cxnId="{33FF6127-AFA1-4DBC-9BB1-66AB3479A1B0}">
      <dgm:prSet/>
      <dgm:spPr/>
      <dgm:t>
        <a:bodyPr/>
        <a:lstStyle/>
        <a:p>
          <a:endParaRPr lang="en-US"/>
        </a:p>
      </dgm:t>
    </dgm:pt>
    <dgm:pt modelId="{B2C2E45F-83EB-4F31-87B6-12DA18394293}">
      <dgm:prSet phldrT="[Text]"/>
      <dgm:spPr/>
      <dgm:t>
        <a:bodyPr/>
        <a:lstStyle/>
        <a:p>
          <a:r>
            <a:rPr lang="en-US" dirty="0" smtClean="0"/>
            <a:t>COMMUNITY</a:t>
          </a:r>
          <a:endParaRPr lang="en-US" dirty="0"/>
        </a:p>
      </dgm:t>
    </dgm:pt>
    <dgm:pt modelId="{C41064B4-2B90-4954-9E93-06DD04E9BCDF}" type="parTrans" cxnId="{1CD1AE3B-AE46-490D-958E-492BA05D478E}">
      <dgm:prSet/>
      <dgm:spPr/>
      <dgm:t>
        <a:bodyPr/>
        <a:lstStyle/>
        <a:p>
          <a:endParaRPr lang="en-US"/>
        </a:p>
      </dgm:t>
    </dgm:pt>
    <dgm:pt modelId="{FB59A35E-2963-46C0-B403-79A980C9906F}" type="sibTrans" cxnId="{1CD1AE3B-AE46-490D-958E-492BA05D478E}">
      <dgm:prSet/>
      <dgm:spPr/>
      <dgm:t>
        <a:bodyPr/>
        <a:lstStyle/>
        <a:p>
          <a:endParaRPr lang="en-US"/>
        </a:p>
      </dgm:t>
    </dgm:pt>
    <dgm:pt modelId="{8AC344FB-614D-4577-88E4-3BF7E5D3C7EE}">
      <dgm:prSet phldrT="[Text]"/>
      <dgm:spPr/>
      <dgm:t>
        <a:bodyPr/>
        <a:lstStyle/>
        <a:p>
          <a:r>
            <a:rPr lang="en-US" dirty="0" smtClean="0"/>
            <a:t>SCHOOL</a:t>
          </a:r>
          <a:endParaRPr lang="en-US" dirty="0"/>
        </a:p>
      </dgm:t>
    </dgm:pt>
    <dgm:pt modelId="{F4FE9072-1792-4652-863D-735EDDC843FA}" type="parTrans" cxnId="{83E93964-BDC7-4118-9C96-5B725218013A}">
      <dgm:prSet/>
      <dgm:spPr/>
      <dgm:t>
        <a:bodyPr/>
        <a:lstStyle/>
        <a:p>
          <a:endParaRPr lang="en-US"/>
        </a:p>
      </dgm:t>
    </dgm:pt>
    <dgm:pt modelId="{5233448F-F29C-4BBD-A9C6-0ECCC93908A2}" type="sibTrans" cxnId="{83E93964-BDC7-4118-9C96-5B725218013A}">
      <dgm:prSet/>
      <dgm:spPr/>
      <dgm:t>
        <a:bodyPr/>
        <a:lstStyle/>
        <a:p>
          <a:endParaRPr lang="en-US"/>
        </a:p>
      </dgm:t>
    </dgm:pt>
    <dgm:pt modelId="{F0275324-80CF-401B-B207-A66F878A280D}">
      <dgm:prSet phldrT="[Text]"/>
      <dgm:spPr/>
      <dgm:t>
        <a:bodyPr/>
        <a:lstStyle/>
        <a:p>
          <a:r>
            <a:rPr lang="en-US" dirty="0" smtClean="0"/>
            <a:t>CHURCH</a:t>
          </a:r>
        </a:p>
        <a:p>
          <a:r>
            <a:rPr lang="en-US" dirty="0" smtClean="0"/>
            <a:t>LAKOU</a:t>
          </a:r>
          <a:endParaRPr lang="en-US" dirty="0"/>
        </a:p>
      </dgm:t>
    </dgm:pt>
    <dgm:pt modelId="{6C73A45E-D0E6-49B3-A236-DFEDC347CFCB}" type="parTrans" cxnId="{3009EC39-E54B-43D9-A9BE-AE498AF7CE82}">
      <dgm:prSet/>
      <dgm:spPr/>
      <dgm:t>
        <a:bodyPr/>
        <a:lstStyle/>
        <a:p>
          <a:endParaRPr lang="en-US"/>
        </a:p>
      </dgm:t>
    </dgm:pt>
    <dgm:pt modelId="{37510D7A-1BA0-4BDA-B62F-7CE675887484}" type="sibTrans" cxnId="{3009EC39-E54B-43D9-A9BE-AE498AF7CE82}">
      <dgm:prSet/>
      <dgm:spPr/>
      <dgm:t>
        <a:bodyPr/>
        <a:lstStyle/>
        <a:p>
          <a:endParaRPr lang="en-US"/>
        </a:p>
      </dgm:t>
    </dgm:pt>
    <dgm:pt modelId="{F5DD14E1-A09D-4D51-A7F3-2405649F799F}" type="pres">
      <dgm:prSet presAssocID="{F9D96C35-D4D2-49A8-9FAB-4FFD9A7C4697}" presName="Name0" presStyleCnt="0">
        <dgm:presLayoutVars>
          <dgm:chMax val="1"/>
          <dgm:dir/>
          <dgm:animLvl val="ctr"/>
          <dgm:resizeHandles val="exact"/>
        </dgm:presLayoutVars>
      </dgm:prSet>
      <dgm:spPr/>
      <dgm:t>
        <a:bodyPr/>
        <a:lstStyle/>
        <a:p>
          <a:endParaRPr lang="en-US"/>
        </a:p>
      </dgm:t>
    </dgm:pt>
    <dgm:pt modelId="{A093E6B1-5D4C-433A-A5F3-91CCE11758FB}" type="pres">
      <dgm:prSet presAssocID="{E64AE019-3DC7-4E13-B40A-5DC11C0E1FF2}" presName="centerShape" presStyleLbl="node0" presStyleIdx="0" presStyleCnt="1" custLinFactNeighborX="-1831" custLinFactNeighborY="1221"/>
      <dgm:spPr/>
      <dgm:t>
        <a:bodyPr/>
        <a:lstStyle/>
        <a:p>
          <a:endParaRPr lang="en-US"/>
        </a:p>
      </dgm:t>
    </dgm:pt>
    <dgm:pt modelId="{F9F4D899-1B06-498D-BDD5-F65D9C5961D3}" type="pres">
      <dgm:prSet presAssocID="{B3FA82C1-F036-45E7-A94B-DFFC5FBF740B}" presName="node" presStyleLbl="node1" presStyleIdx="0" presStyleCnt="4">
        <dgm:presLayoutVars>
          <dgm:bulletEnabled val="1"/>
        </dgm:presLayoutVars>
      </dgm:prSet>
      <dgm:spPr/>
      <dgm:t>
        <a:bodyPr/>
        <a:lstStyle/>
        <a:p>
          <a:endParaRPr lang="en-US"/>
        </a:p>
      </dgm:t>
    </dgm:pt>
    <dgm:pt modelId="{8F8810B7-3941-4578-8F7D-F66812BB7449}" type="pres">
      <dgm:prSet presAssocID="{B3FA82C1-F036-45E7-A94B-DFFC5FBF740B}" presName="dummy" presStyleCnt="0"/>
      <dgm:spPr/>
    </dgm:pt>
    <dgm:pt modelId="{4E2D62D2-59BD-4DF0-84D0-39797957DC16}" type="pres">
      <dgm:prSet presAssocID="{52FE1CA9-FECF-40EA-B605-76FEC792DCE6}" presName="sibTrans" presStyleLbl="sibTrans2D1" presStyleIdx="0" presStyleCnt="4"/>
      <dgm:spPr/>
      <dgm:t>
        <a:bodyPr/>
        <a:lstStyle/>
        <a:p>
          <a:endParaRPr lang="en-US"/>
        </a:p>
      </dgm:t>
    </dgm:pt>
    <dgm:pt modelId="{7AF6AEE6-3475-4CA9-B314-B9235FD045FE}" type="pres">
      <dgm:prSet presAssocID="{B2C2E45F-83EB-4F31-87B6-12DA18394293}" presName="node" presStyleLbl="node1" presStyleIdx="1" presStyleCnt="4">
        <dgm:presLayoutVars>
          <dgm:bulletEnabled val="1"/>
        </dgm:presLayoutVars>
      </dgm:prSet>
      <dgm:spPr/>
      <dgm:t>
        <a:bodyPr/>
        <a:lstStyle/>
        <a:p>
          <a:endParaRPr lang="en-US"/>
        </a:p>
      </dgm:t>
    </dgm:pt>
    <dgm:pt modelId="{266DF3B7-27E5-4DA9-B220-6271BB4493EB}" type="pres">
      <dgm:prSet presAssocID="{B2C2E45F-83EB-4F31-87B6-12DA18394293}" presName="dummy" presStyleCnt="0"/>
      <dgm:spPr/>
    </dgm:pt>
    <dgm:pt modelId="{040D83A3-600A-44FA-B2ED-4DE4AB486B40}" type="pres">
      <dgm:prSet presAssocID="{FB59A35E-2963-46C0-B403-79A980C9906F}" presName="sibTrans" presStyleLbl="sibTrans2D1" presStyleIdx="1" presStyleCnt="4"/>
      <dgm:spPr/>
      <dgm:t>
        <a:bodyPr/>
        <a:lstStyle/>
        <a:p>
          <a:endParaRPr lang="en-US"/>
        </a:p>
      </dgm:t>
    </dgm:pt>
    <dgm:pt modelId="{D83025D0-7ADB-4314-BC80-B2DBFEBB05DE}" type="pres">
      <dgm:prSet presAssocID="{8AC344FB-614D-4577-88E4-3BF7E5D3C7EE}" presName="node" presStyleLbl="node1" presStyleIdx="2" presStyleCnt="4">
        <dgm:presLayoutVars>
          <dgm:bulletEnabled val="1"/>
        </dgm:presLayoutVars>
      </dgm:prSet>
      <dgm:spPr/>
      <dgm:t>
        <a:bodyPr/>
        <a:lstStyle/>
        <a:p>
          <a:endParaRPr lang="en-US"/>
        </a:p>
      </dgm:t>
    </dgm:pt>
    <dgm:pt modelId="{F5F42D92-4539-4104-849D-867EEC90A5AC}" type="pres">
      <dgm:prSet presAssocID="{8AC344FB-614D-4577-88E4-3BF7E5D3C7EE}" presName="dummy" presStyleCnt="0"/>
      <dgm:spPr/>
    </dgm:pt>
    <dgm:pt modelId="{C439D93A-15F0-4CAB-B170-539FB248EF36}" type="pres">
      <dgm:prSet presAssocID="{5233448F-F29C-4BBD-A9C6-0ECCC93908A2}" presName="sibTrans" presStyleLbl="sibTrans2D1" presStyleIdx="2" presStyleCnt="4"/>
      <dgm:spPr/>
      <dgm:t>
        <a:bodyPr/>
        <a:lstStyle/>
        <a:p>
          <a:endParaRPr lang="en-US"/>
        </a:p>
      </dgm:t>
    </dgm:pt>
    <dgm:pt modelId="{4513D656-014D-430E-8C34-776D655AD16D}" type="pres">
      <dgm:prSet presAssocID="{F0275324-80CF-401B-B207-A66F878A280D}" presName="node" presStyleLbl="node1" presStyleIdx="3" presStyleCnt="4">
        <dgm:presLayoutVars>
          <dgm:bulletEnabled val="1"/>
        </dgm:presLayoutVars>
      </dgm:prSet>
      <dgm:spPr/>
      <dgm:t>
        <a:bodyPr/>
        <a:lstStyle/>
        <a:p>
          <a:endParaRPr lang="en-US"/>
        </a:p>
      </dgm:t>
    </dgm:pt>
    <dgm:pt modelId="{F9CB8102-2F3D-494F-A9EA-BFF46AA2CCCE}" type="pres">
      <dgm:prSet presAssocID="{F0275324-80CF-401B-B207-A66F878A280D}" presName="dummy" presStyleCnt="0"/>
      <dgm:spPr/>
    </dgm:pt>
    <dgm:pt modelId="{2466D62C-ECBE-4A71-8B51-F50B6FCB4378}" type="pres">
      <dgm:prSet presAssocID="{37510D7A-1BA0-4BDA-B62F-7CE675887484}" presName="sibTrans" presStyleLbl="sibTrans2D1" presStyleIdx="3" presStyleCnt="4"/>
      <dgm:spPr/>
      <dgm:t>
        <a:bodyPr/>
        <a:lstStyle/>
        <a:p>
          <a:endParaRPr lang="en-US"/>
        </a:p>
      </dgm:t>
    </dgm:pt>
  </dgm:ptLst>
  <dgm:cxnLst>
    <dgm:cxn modelId="{F9DF73AA-FAF4-4E07-827F-BBDC031D9539}" type="presOf" srcId="{B2C2E45F-83EB-4F31-87B6-12DA18394293}" destId="{7AF6AEE6-3475-4CA9-B314-B9235FD045FE}" srcOrd="0" destOrd="0" presId="urn:microsoft.com/office/officeart/2005/8/layout/radial6"/>
    <dgm:cxn modelId="{38F2FDA1-09F9-4F9F-8D81-3E79EAFF7FE0}" type="presOf" srcId="{B3FA82C1-F036-45E7-A94B-DFFC5FBF740B}" destId="{F9F4D899-1B06-498D-BDD5-F65D9C5961D3}" srcOrd="0" destOrd="0" presId="urn:microsoft.com/office/officeart/2005/8/layout/radial6"/>
    <dgm:cxn modelId="{3A43829E-63C5-4951-A13D-FA172F2A51D4}" type="presOf" srcId="{F9D96C35-D4D2-49A8-9FAB-4FFD9A7C4697}" destId="{F5DD14E1-A09D-4D51-A7F3-2405649F799F}" srcOrd="0" destOrd="0" presId="urn:microsoft.com/office/officeart/2005/8/layout/radial6"/>
    <dgm:cxn modelId="{30D3FEE2-46A9-43D1-B95E-FF20C6625888}" type="presOf" srcId="{FB59A35E-2963-46C0-B403-79A980C9906F}" destId="{040D83A3-600A-44FA-B2ED-4DE4AB486B40}" srcOrd="0" destOrd="0" presId="urn:microsoft.com/office/officeart/2005/8/layout/radial6"/>
    <dgm:cxn modelId="{40024357-D67D-4D51-AD0E-7E1A129858AE}" type="presOf" srcId="{8AC344FB-614D-4577-88E4-3BF7E5D3C7EE}" destId="{D83025D0-7ADB-4314-BC80-B2DBFEBB05DE}" srcOrd="0" destOrd="0" presId="urn:microsoft.com/office/officeart/2005/8/layout/radial6"/>
    <dgm:cxn modelId="{8212C1C9-3C3F-42C9-8720-EF01671EF1A3}" type="presOf" srcId="{F0275324-80CF-401B-B207-A66F878A280D}" destId="{4513D656-014D-430E-8C34-776D655AD16D}" srcOrd="0" destOrd="0" presId="urn:microsoft.com/office/officeart/2005/8/layout/radial6"/>
    <dgm:cxn modelId="{3009EC39-E54B-43D9-A9BE-AE498AF7CE82}" srcId="{E64AE019-3DC7-4E13-B40A-5DC11C0E1FF2}" destId="{F0275324-80CF-401B-B207-A66F878A280D}" srcOrd="3" destOrd="0" parTransId="{6C73A45E-D0E6-49B3-A236-DFEDC347CFCB}" sibTransId="{37510D7A-1BA0-4BDA-B62F-7CE675887484}"/>
    <dgm:cxn modelId="{35449928-A6F7-42F0-80DD-71AF1E7107A5}" type="presOf" srcId="{52FE1CA9-FECF-40EA-B605-76FEC792DCE6}" destId="{4E2D62D2-59BD-4DF0-84D0-39797957DC16}" srcOrd="0" destOrd="0" presId="urn:microsoft.com/office/officeart/2005/8/layout/radial6"/>
    <dgm:cxn modelId="{6FAE4706-1C2E-4E85-B6F1-10246C7480AE}" type="presOf" srcId="{E64AE019-3DC7-4E13-B40A-5DC11C0E1FF2}" destId="{A093E6B1-5D4C-433A-A5F3-91CCE11758FB}" srcOrd="0" destOrd="0" presId="urn:microsoft.com/office/officeart/2005/8/layout/radial6"/>
    <dgm:cxn modelId="{1CD1AE3B-AE46-490D-958E-492BA05D478E}" srcId="{E64AE019-3DC7-4E13-B40A-5DC11C0E1FF2}" destId="{B2C2E45F-83EB-4F31-87B6-12DA18394293}" srcOrd="1" destOrd="0" parTransId="{C41064B4-2B90-4954-9E93-06DD04E9BCDF}" sibTransId="{FB59A35E-2963-46C0-B403-79A980C9906F}"/>
    <dgm:cxn modelId="{13686760-1CBD-4CCD-B486-6ADF53A792EA}" srcId="{F9D96C35-D4D2-49A8-9FAB-4FFD9A7C4697}" destId="{E64AE019-3DC7-4E13-B40A-5DC11C0E1FF2}" srcOrd="0" destOrd="0" parTransId="{0A136E50-63EC-4AF3-AEF9-3E364D65BB51}" sibTransId="{921E3974-ED63-445D-8056-AEF8F38788AF}"/>
    <dgm:cxn modelId="{33FF6127-AFA1-4DBC-9BB1-66AB3479A1B0}" srcId="{E64AE019-3DC7-4E13-B40A-5DC11C0E1FF2}" destId="{B3FA82C1-F036-45E7-A94B-DFFC5FBF740B}" srcOrd="0" destOrd="0" parTransId="{889096FD-BE04-4636-939C-23F242AE6BF5}" sibTransId="{52FE1CA9-FECF-40EA-B605-76FEC792DCE6}"/>
    <dgm:cxn modelId="{20355F35-72D5-4C14-BC7A-D4ED74F74F4B}" type="presOf" srcId="{5233448F-F29C-4BBD-A9C6-0ECCC93908A2}" destId="{C439D93A-15F0-4CAB-B170-539FB248EF36}" srcOrd="0" destOrd="0" presId="urn:microsoft.com/office/officeart/2005/8/layout/radial6"/>
    <dgm:cxn modelId="{D944F1AF-A42B-49CA-BAEA-47E5DB7AE53F}" type="presOf" srcId="{37510D7A-1BA0-4BDA-B62F-7CE675887484}" destId="{2466D62C-ECBE-4A71-8B51-F50B6FCB4378}" srcOrd="0" destOrd="0" presId="urn:microsoft.com/office/officeart/2005/8/layout/radial6"/>
    <dgm:cxn modelId="{83E93964-BDC7-4118-9C96-5B725218013A}" srcId="{E64AE019-3DC7-4E13-B40A-5DC11C0E1FF2}" destId="{8AC344FB-614D-4577-88E4-3BF7E5D3C7EE}" srcOrd="2" destOrd="0" parTransId="{F4FE9072-1792-4652-863D-735EDDC843FA}" sibTransId="{5233448F-F29C-4BBD-A9C6-0ECCC93908A2}"/>
    <dgm:cxn modelId="{F8BB6394-6DCA-47DE-8406-E6B461D55C3A}" type="presParOf" srcId="{F5DD14E1-A09D-4D51-A7F3-2405649F799F}" destId="{A093E6B1-5D4C-433A-A5F3-91CCE11758FB}" srcOrd="0" destOrd="0" presId="urn:microsoft.com/office/officeart/2005/8/layout/radial6"/>
    <dgm:cxn modelId="{6C20CB46-1797-4B1A-B99F-F3C280348802}" type="presParOf" srcId="{F5DD14E1-A09D-4D51-A7F3-2405649F799F}" destId="{F9F4D899-1B06-498D-BDD5-F65D9C5961D3}" srcOrd="1" destOrd="0" presId="urn:microsoft.com/office/officeart/2005/8/layout/radial6"/>
    <dgm:cxn modelId="{35662E6A-353D-4E91-8C66-F5FE7D6D0B25}" type="presParOf" srcId="{F5DD14E1-A09D-4D51-A7F3-2405649F799F}" destId="{8F8810B7-3941-4578-8F7D-F66812BB7449}" srcOrd="2" destOrd="0" presId="urn:microsoft.com/office/officeart/2005/8/layout/radial6"/>
    <dgm:cxn modelId="{B941807B-B977-472D-BB40-6862415DD1AB}" type="presParOf" srcId="{F5DD14E1-A09D-4D51-A7F3-2405649F799F}" destId="{4E2D62D2-59BD-4DF0-84D0-39797957DC16}" srcOrd="3" destOrd="0" presId="urn:microsoft.com/office/officeart/2005/8/layout/radial6"/>
    <dgm:cxn modelId="{961A2852-DE0C-4267-822D-7290E6DEA4AD}" type="presParOf" srcId="{F5DD14E1-A09D-4D51-A7F3-2405649F799F}" destId="{7AF6AEE6-3475-4CA9-B314-B9235FD045FE}" srcOrd="4" destOrd="0" presId="urn:microsoft.com/office/officeart/2005/8/layout/radial6"/>
    <dgm:cxn modelId="{D6B35FC0-1C17-45C5-85B4-33CB5A7D5C12}" type="presParOf" srcId="{F5DD14E1-A09D-4D51-A7F3-2405649F799F}" destId="{266DF3B7-27E5-4DA9-B220-6271BB4493EB}" srcOrd="5" destOrd="0" presId="urn:microsoft.com/office/officeart/2005/8/layout/radial6"/>
    <dgm:cxn modelId="{40AAA00D-C118-4761-B4F7-6064CE0E9A2E}" type="presParOf" srcId="{F5DD14E1-A09D-4D51-A7F3-2405649F799F}" destId="{040D83A3-600A-44FA-B2ED-4DE4AB486B40}" srcOrd="6" destOrd="0" presId="urn:microsoft.com/office/officeart/2005/8/layout/radial6"/>
    <dgm:cxn modelId="{CEFB3303-74B7-40A7-B5B2-C57573B4D454}" type="presParOf" srcId="{F5DD14E1-A09D-4D51-A7F3-2405649F799F}" destId="{D83025D0-7ADB-4314-BC80-B2DBFEBB05DE}" srcOrd="7" destOrd="0" presId="urn:microsoft.com/office/officeart/2005/8/layout/radial6"/>
    <dgm:cxn modelId="{44374CC1-ACE9-48DC-8050-6932020E09E7}" type="presParOf" srcId="{F5DD14E1-A09D-4D51-A7F3-2405649F799F}" destId="{F5F42D92-4539-4104-849D-867EEC90A5AC}" srcOrd="8" destOrd="0" presId="urn:microsoft.com/office/officeart/2005/8/layout/radial6"/>
    <dgm:cxn modelId="{FCB1F194-7E6C-460B-B185-560C370B1742}" type="presParOf" srcId="{F5DD14E1-A09D-4D51-A7F3-2405649F799F}" destId="{C439D93A-15F0-4CAB-B170-539FB248EF36}" srcOrd="9" destOrd="0" presId="urn:microsoft.com/office/officeart/2005/8/layout/radial6"/>
    <dgm:cxn modelId="{A2914E3D-A0EC-4075-B5F7-F66D09A975A9}" type="presParOf" srcId="{F5DD14E1-A09D-4D51-A7F3-2405649F799F}" destId="{4513D656-014D-430E-8C34-776D655AD16D}" srcOrd="10" destOrd="0" presId="urn:microsoft.com/office/officeart/2005/8/layout/radial6"/>
    <dgm:cxn modelId="{FCE0403A-41FF-44E5-8299-353C533D507D}" type="presParOf" srcId="{F5DD14E1-A09D-4D51-A7F3-2405649F799F}" destId="{F9CB8102-2F3D-494F-A9EA-BFF46AA2CCCE}" srcOrd="11" destOrd="0" presId="urn:microsoft.com/office/officeart/2005/8/layout/radial6"/>
    <dgm:cxn modelId="{5B4898FB-CAC2-4F11-872E-054DFBCF9232}" type="presParOf" srcId="{F5DD14E1-A09D-4D51-A7F3-2405649F799F}" destId="{2466D62C-ECBE-4A71-8B51-F50B6FCB437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405FE-E976-49E3-ACC3-0CD9BCC2BAA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1336342C-DBC8-432D-90FB-B6380798538E}">
      <dgm:prSet phldrT="[Text]" custT="1"/>
      <dgm:spPr/>
      <dgm:t>
        <a:bodyPr/>
        <a:lstStyle/>
        <a:p>
          <a:r>
            <a:rPr lang="en-US" sz="1000" dirty="0" smtClean="0"/>
            <a:t>Education</a:t>
          </a:r>
          <a:endParaRPr lang="en-US" sz="1000" dirty="0"/>
        </a:p>
      </dgm:t>
    </dgm:pt>
    <dgm:pt modelId="{C24064F0-96C9-43BA-8FA8-17B3F8DBE13F}" type="parTrans" cxnId="{CFC7C194-E36B-4192-A8D5-EF26BE3349D9}">
      <dgm:prSet/>
      <dgm:spPr/>
      <dgm:t>
        <a:bodyPr/>
        <a:lstStyle/>
        <a:p>
          <a:endParaRPr lang="en-US"/>
        </a:p>
      </dgm:t>
    </dgm:pt>
    <dgm:pt modelId="{5F6C764E-80DC-45B0-B784-D3C5483CEF97}" type="sibTrans" cxnId="{CFC7C194-E36B-4192-A8D5-EF26BE3349D9}">
      <dgm:prSet/>
      <dgm:spPr/>
      <dgm:t>
        <a:bodyPr/>
        <a:lstStyle/>
        <a:p>
          <a:endParaRPr lang="en-US"/>
        </a:p>
      </dgm:t>
    </dgm:pt>
    <dgm:pt modelId="{17C37665-9892-4284-9399-A113BEE26ADD}">
      <dgm:prSet phldrT="[Text]" custT="1"/>
      <dgm:spPr/>
      <dgm:t>
        <a:bodyPr/>
        <a:lstStyle/>
        <a:p>
          <a:r>
            <a:rPr lang="en-US" sz="800" dirty="0" smtClean="0"/>
            <a:t>Home</a:t>
          </a:r>
          <a:endParaRPr lang="en-US" sz="800" dirty="0"/>
        </a:p>
      </dgm:t>
    </dgm:pt>
    <dgm:pt modelId="{335C7CE8-F251-4B2F-A371-21E5C8382D14}" type="parTrans" cxnId="{F1C742ED-7EB4-4CC8-BA90-0AD33FC191C4}">
      <dgm:prSet/>
      <dgm:spPr/>
      <dgm:t>
        <a:bodyPr/>
        <a:lstStyle/>
        <a:p>
          <a:endParaRPr lang="en-US" dirty="0"/>
        </a:p>
      </dgm:t>
    </dgm:pt>
    <dgm:pt modelId="{4B517808-8575-4E25-B2D1-04A8D43E29BF}" type="sibTrans" cxnId="{F1C742ED-7EB4-4CC8-BA90-0AD33FC191C4}">
      <dgm:prSet/>
      <dgm:spPr/>
      <dgm:t>
        <a:bodyPr/>
        <a:lstStyle/>
        <a:p>
          <a:endParaRPr lang="en-US"/>
        </a:p>
      </dgm:t>
    </dgm:pt>
    <dgm:pt modelId="{FE0A4550-9931-4621-9C11-882AB782EA11}">
      <dgm:prSet phldrT="[Text]" custT="1"/>
      <dgm:spPr/>
      <dgm:t>
        <a:bodyPr/>
        <a:lstStyle/>
        <a:p>
          <a:r>
            <a:rPr lang="en-US" sz="800" dirty="0" smtClean="0"/>
            <a:t>Community</a:t>
          </a:r>
          <a:endParaRPr lang="en-US" sz="800" dirty="0"/>
        </a:p>
      </dgm:t>
    </dgm:pt>
    <dgm:pt modelId="{29565618-77D3-45B2-B5CD-147161C24F0D}" type="parTrans" cxnId="{2DD6B01B-FFDB-4FEB-87E9-5948C68DD8C3}">
      <dgm:prSet/>
      <dgm:spPr/>
      <dgm:t>
        <a:bodyPr/>
        <a:lstStyle/>
        <a:p>
          <a:endParaRPr lang="en-US" dirty="0"/>
        </a:p>
      </dgm:t>
    </dgm:pt>
    <dgm:pt modelId="{1A8B55E2-3F34-4E54-9782-5472E78BCD11}" type="sibTrans" cxnId="{2DD6B01B-FFDB-4FEB-87E9-5948C68DD8C3}">
      <dgm:prSet/>
      <dgm:spPr/>
      <dgm:t>
        <a:bodyPr/>
        <a:lstStyle/>
        <a:p>
          <a:endParaRPr lang="en-US"/>
        </a:p>
      </dgm:t>
    </dgm:pt>
    <dgm:pt modelId="{8611205D-AA09-45C9-980D-70CAE1FD2644}">
      <dgm:prSet phldrT="[Text]" custT="1"/>
      <dgm:spPr/>
      <dgm:t>
        <a:bodyPr/>
        <a:lstStyle/>
        <a:p>
          <a:r>
            <a:rPr lang="en-US" sz="800" dirty="0" smtClean="0"/>
            <a:t>School</a:t>
          </a:r>
          <a:endParaRPr lang="en-US" sz="800" dirty="0"/>
        </a:p>
      </dgm:t>
    </dgm:pt>
    <dgm:pt modelId="{34CAC183-42BC-4004-9E84-4CA6BF52429C}" type="parTrans" cxnId="{E90215CC-C425-4694-A16D-E28806244ED0}">
      <dgm:prSet/>
      <dgm:spPr/>
      <dgm:t>
        <a:bodyPr/>
        <a:lstStyle/>
        <a:p>
          <a:endParaRPr lang="en-US" dirty="0"/>
        </a:p>
      </dgm:t>
    </dgm:pt>
    <dgm:pt modelId="{234D6FE5-A0F6-4CD6-BC3F-F01FCD8E3B97}" type="sibTrans" cxnId="{E90215CC-C425-4694-A16D-E28806244ED0}">
      <dgm:prSet/>
      <dgm:spPr/>
      <dgm:t>
        <a:bodyPr/>
        <a:lstStyle/>
        <a:p>
          <a:endParaRPr lang="en-US"/>
        </a:p>
      </dgm:t>
    </dgm:pt>
    <dgm:pt modelId="{B1D3D9FA-1FCF-4C1D-AD5E-93A3B43C68FE}">
      <dgm:prSet phldrT="[Text]" custT="1"/>
      <dgm:spPr/>
      <dgm:t>
        <a:bodyPr/>
        <a:lstStyle/>
        <a:p>
          <a:r>
            <a:rPr lang="en-US" sz="800" dirty="0" smtClean="0"/>
            <a:t>Church</a:t>
          </a:r>
        </a:p>
        <a:p>
          <a:r>
            <a:rPr lang="en-US" sz="800" dirty="0" smtClean="0"/>
            <a:t>LAKOU</a:t>
          </a:r>
        </a:p>
      </dgm:t>
    </dgm:pt>
    <dgm:pt modelId="{99F0252E-0D25-4B66-AAF0-03732209FD08}" type="parTrans" cxnId="{0D68AC55-C2CF-4388-906C-B66A682A2EB4}">
      <dgm:prSet/>
      <dgm:spPr/>
      <dgm:t>
        <a:bodyPr/>
        <a:lstStyle/>
        <a:p>
          <a:endParaRPr lang="en-US" dirty="0"/>
        </a:p>
      </dgm:t>
    </dgm:pt>
    <dgm:pt modelId="{B80711E6-41AB-44AD-AE28-C6DD06545483}" type="sibTrans" cxnId="{0D68AC55-C2CF-4388-906C-B66A682A2EB4}">
      <dgm:prSet/>
      <dgm:spPr/>
      <dgm:t>
        <a:bodyPr/>
        <a:lstStyle/>
        <a:p>
          <a:endParaRPr lang="en-US"/>
        </a:p>
      </dgm:t>
    </dgm:pt>
    <dgm:pt modelId="{CA536CA8-44CB-4925-A430-A981B052F4B6}" type="pres">
      <dgm:prSet presAssocID="{07C405FE-E976-49E3-ACC3-0CD9BCC2BAA9}" presName="Name0" presStyleCnt="0">
        <dgm:presLayoutVars>
          <dgm:chMax val="1"/>
          <dgm:dir/>
          <dgm:animLvl val="ctr"/>
          <dgm:resizeHandles val="exact"/>
        </dgm:presLayoutVars>
      </dgm:prSet>
      <dgm:spPr/>
      <dgm:t>
        <a:bodyPr/>
        <a:lstStyle/>
        <a:p>
          <a:endParaRPr lang="en-US"/>
        </a:p>
      </dgm:t>
    </dgm:pt>
    <dgm:pt modelId="{573A39BF-51A3-422A-A36B-620A48A14801}" type="pres">
      <dgm:prSet presAssocID="{1336342C-DBC8-432D-90FB-B6380798538E}" presName="centerShape" presStyleLbl="node0" presStyleIdx="0" presStyleCnt="1" custScaleX="149889" custScaleY="146736" custLinFactNeighborX="0" custLinFactNeighborY="0"/>
      <dgm:spPr/>
      <dgm:t>
        <a:bodyPr/>
        <a:lstStyle/>
        <a:p>
          <a:endParaRPr lang="en-US"/>
        </a:p>
      </dgm:t>
    </dgm:pt>
    <dgm:pt modelId="{D2CDA03A-3D5B-48FD-94FA-2F6919337D8E}" type="pres">
      <dgm:prSet presAssocID="{335C7CE8-F251-4B2F-A371-21E5C8382D14}" presName="parTrans" presStyleLbl="sibTrans2D1" presStyleIdx="0" presStyleCnt="4"/>
      <dgm:spPr/>
      <dgm:t>
        <a:bodyPr/>
        <a:lstStyle/>
        <a:p>
          <a:endParaRPr lang="en-US"/>
        </a:p>
      </dgm:t>
    </dgm:pt>
    <dgm:pt modelId="{96F08804-E844-4D7D-945B-EF103F463274}" type="pres">
      <dgm:prSet presAssocID="{335C7CE8-F251-4B2F-A371-21E5C8382D14}" presName="connectorText" presStyleLbl="sibTrans2D1" presStyleIdx="0" presStyleCnt="4"/>
      <dgm:spPr/>
      <dgm:t>
        <a:bodyPr/>
        <a:lstStyle/>
        <a:p>
          <a:endParaRPr lang="en-US"/>
        </a:p>
      </dgm:t>
    </dgm:pt>
    <dgm:pt modelId="{411D8731-50CE-481F-AA9C-F36828774AF0}" type="pres">
      <dgm:prSet presAssocID="{17C37665-9892-4284-9399-A113BEE26ADD}" presName="node" presStyleLbl="node1" presStyleIdx="0" presStyleCnt="4">
        <dgm:presLayoutVars>
          <dgm:bulletEnabled val="1"/>
        </dgm:presLayoutVars>
      </dgm:prSet>
      <dgm:spPr/>
      <dgm:t>
        <a:bodyPr/>
        <a:lstStyle/>
        <a:p>
          <a:endParaRPr lang="en-US"/>
        </a:p>
      </dgm:t>
    </dgm:pt>
    <dgm:pt modelId="{15EAF397-3FA1-4DE1-9A2F-161C08840AFB}" type="pres">
      <dgm:prSet presAssocID="{29565618-77D3-45B2-B5CD-147161C24F0D}" presName="parTrans" presStyleLbl="sibTrans2D1" presStyleIdx="1" presStyleCnt="4"/>
      <dgm:spPr/>
      <dgm:t>
        <a:bodyPr/>
        <a:lstStyle/>
        <a:p>
          <a:endParaRPr lang="en-US"/>
        </a:p>
      </dgm:t>
    </dgm:pt>
    <dgm:pt modelId="{A1ADBF6E-B7C4-48A5-AA2A-1359285AEE8C}" type="pres">
      <dgm:prSet presAssocID="{29565618-77D3-45B2-B5CD-147161C24F0D}" presName="connectorText" presStyleLbl="sibTrans2D1" presStyleIdx="1" presStyleCnt="4"/>
      <dgm:spPr/>
      <dgm:t>
        <a:bodyPr/>
        <a:lstStyle/>
        <a:p>
          <a:endParaRPr lang="en-US"/>
        </a:p>
      </dgm:t>
    </dgm:pt>
    <dgm:pt modelId="{3D66B302-CE9B-43A6-AB8D-024C16DDD584}" type="pres">
      <dgm:prSet presAssocID="{FE0A4550-9931-4621-9C11-882AB782EA11}" presName="node" presStyleLbl="node1" presStyleIdx="1" presStyleCnt="4" custScaleX="113625">
        <dgm:presLayoutVars>
          <dgm:bulletEnabled val="1"/>
        </dgm:presLayoutVars>
      </dgm:prSet>
      <dgm:spPr/>
      <dgm:t>
        <a:bodyPr/>
        <a:lstStyle/>
        <a:p>
          <a:endParaRPr lang="en-US"/>
        </a:p>
      </dgm:t>
    </dgm:pt>
    <dgm:pt modelId="{73E223C3-30BB-4B64-86D0-81D5BFEDF9F7}" type="pres">
      <dgm:prSet presAssocID="{34CAC183-42BC-4004-9E84-4CA6BF52429C}" presName="parTrans" presStyleLbl="sibTrans2D1" presStyleIdx="2" presStyleCnt="4"/>
      <dgm:spPr/>
      <dgm:t>
        <a:bodyPr/>
        <a:lstStyle/>
        <a:p>
          <a:endParaRPr lang="en-US"/>
        </a:p>
      </dgm:t>
    </dgm:pt>
    <dgm:pt modelId="{4DFA5BE2-5360-4496-A084-3F255B8B608C}" type="pres">
      <dgm:prSet presAssocID="{34CAC183-42BC-4004-9E84-4CA6BF52429C}" presName="connectorText" presStyleLbl="sibTrans2D1" presStyleIdx="2" presStyleCnt="4"/>
      <dgm:spPr/>
      <dgm:t>
        <a:bodyPr/>
        <a:lstStyle/>
        <a:p>
          <a:endParaRPr lang="en-US"/>
        </a:p>
      </dgm:t>
    </dgm:pt>
    <dgm:pt modelId="{6F97FEB1-6F19-4372-A703-E386D44C93BD}" type="pres">
      <dgm:prSet presAssocID="{8611205D-AA09-45C9-980D-70CAE1FD2644}" presName="node" presStyleLbl="node1" presStyleIdx="2" presStyleCnt="4">
        <dgm:presLayoutVars>
          <dgm:bulletEnabled val="1"/>
        </dgm:presLayoutVars>
      </dgm:prSet>
      <dgm:spPr/>
      <dgm:t>
        <a:bodyPr/>
        <a:lstStyle/>
        <a:p>
          <a:endParaRPr lang="en-US"/>
        </a:p>
      </dgm:t>
    </dgm:pt>
    <dgm:pt modelId="{A7E7DDA9-6DA6-4CEF-AD34-A274E58D85A3}" type="pres">
      <dgm:prSet presAssocID="{99F0252E-0D25-4B66-AAF0-03732209FD08}" presName="parTrans" presStyleLbl="sibTrans2D1" presStyleIdx="3" presStyleCnt="4"/>
      <dgm:spPr/>
      <dgm:t>
        <a:bodyPr/>
        <a:lstStyle/>
        <a:p>
          <a:endParaRPr lang="en-US"/>
        </a:p>
      </dgm:t>
    </dgm:pt>
    <dgm:pt modelId="{38166D14-FA12-41CF-BDDE-A0913520931C}" type="pres">
      <dgm:prSet presAssocID="{99F0252E-0D25-4B66-AAF0-03732209FD08}" presName="connectorText" presStyleLbl="sibTrans2D1" presStyleIdx="3" presStyleCnt="4"/>
      <dgm:spPr/>
      <dgm:t>
        <a:bodyPr/>
        <a:lstStyle/>
        <a:p>
          <a:endParaRPr lang="en-US"/>
        </a:p>
      </dgm:t>
    </dgm:pt>
    <dgm:pt modelId="{8048727D-D711-4540-B93B-7B728E470AB8}" type="pres">
      <dgm:prSet presAssocID="{B1D3D9FA-1FCF-4C1D-AD5E-93A3B43C68FE}" presName="node" presStyleLbl="node1" presStyleIdx="3" presStyleCnt="4">
        <dgm:presLayoutVars>
          <dgm:bulletEnabled val="1"/>
        </dgm:presLayoutVars>
      </dgm:prSet>
      <dgm:spPr/>
      <dgm:t>
        <a:bodyPr/>
        <a:lstStyle/>
        <a:p>
          <a:endParaRPr lang="en-US"/>
        </a:p>
      </dgm:t>
    </dgm:pt>
  </dgm:ptLst>
  <dgm:cxnLst>
    <dgm:cxn modelId="{87C04EAB-2980-49B9-97BD-AFA1AA0F071D}" type="presOf" srcId="{1336342C-DBC8-432D-90FB-B6380798538E}" destId="{573A39BF-51A3-422A-A36B-620A48A14801}" srcOrd="0" destOrd="0" presId="urn:microsoft.com/office/officeart/2005/8/layout/radial5"/>
    <dgm:cxn modelId="{F1C742ED-7EB4-4CC8-BA90-0AD33FC191C4}" srcId="{1336342C-DBC8-432D-90FB-B6380798538E}" destId="{17C37665-9892-4284-9399-A113BEE26ADD}" srcOrd="0" destOrd="0" parTransId="{335C7CE8-F251-4B2F-A371-21E5C8382D14}" sibTransId="{4B517808-8575-4E25-B2D1-04A8D43E29BF}"/>
    <dgm:cxn modelId="{9AC5A22A-18C2-4CF0-9023-3F5B3F5BF59A}" type="presOf" srcId="{B1D3D9FA-1FCF-4C1D-AD5E-93A3B43C68FE}" destId="{8048727D-D711-4540-B93B-7B728E470AB8}" srcOrd="0" destOrd="0" presId="urn:microsoft.com/office/officeart/2005/8/layout/radial5"/>
    <dgm:cxn modelId="{0D68AC55-C2CF-4388-906C-B66A682A2EB4}" srcId="{1336342C-DBC8-432D-90FB-B6380798538E}" destId="{B1D3D9FA-1FCF-4C1D-AD5E-93A3B43C68FE}" srcOrd="3" destOrd="0" parTransId="{99F0252E-0D25-4B66-AAF0-03732209FD08}" sibTransId="{B80711E6-41AB-44AD-AE28-C6DD06545483}"/>
    <dgm:cxn modelId="{BA029DD6-C4CC-43C0-8234-19FC4AFBBEA7}" type="presOf" srcId="{34CAC183-42BC-4004-9E84-4CA6BF52429C}" destId="{73E223C3-30BB-4B64-86D0-81D5BFEDF9F7}" srcOrd="0" destOrd="0" presId="urn:microsoft.com/office/officeart/2005/8/layout/radial5"/>
    <dgm:cxn modelId="{3014DAC1-23ED-4238-8F12-A3F7F22B7AFA}" type="presOf" srcId="{99F0252E-0D25-4B66-AAF0-03732209FD08}" destId="{38166D14-FA12-41CF-BDDE-A0913520931C}" srcOrd="1" destOrd="0" presId="urn:microsoft.com/office/officeart/2005/8/layout/radial5"/>
    <dgm:cxn modelId="{989B950B-3707-452C-A715-A2E9B4363883}" type="presOf" srcId="{34CAC183-42BC-4004-9E84-4CA6BF52429C}" destId="{4DFA5BE2-5360-4496-A084-3F255B8B608C}" srcOrd="1" destOrd="0" presId="urn:microsoft.com/office/officeart/2005/8/layout/radial5"/>
    <dgm:cxn modelId="{CFC7C194-E36B-4192-A8D5-EF26BE3349D9}" srcId="{07C405FE-E976-49E3-ACC3-0CD9BCC2BAA9}" destId="{1336342C-DBC8-432D-90FB-B6380798538E}" srcOrd="0" destOrd="0" parTransId="{C24064F0-96C9-43BA-8FA8-17B3F8DBE13F}" sibTransId="{5F6C764E-80DC-45B0-B784-D3C5483CEF97}"/>
    <dgm:cxn modelId="{D57AC120-03EB-43D3-BD85-A5DFEA22EE1C}" type="presOf" srcId="{335C7CE8-F251-4B2F-A371-21E5C8382D14}" destId="{D2CDA03A-3D5B-48FD-94FA-2F6919337D8E}" srcOrd="0" destOrd="0" presId="urn:microsoft.com/office/officeart/2005/8/layout/radial5"/>
    <dgm:cxn modelId="{DCFB23F6-2506-4C11-97D3-A232D55DC73B}" type="presOf" srcId="{335C7CE8-F251-4B2F-A371-21E5C8382D14}" destId="{96F08804-E844-4D7D-945B-EF103F463274}" srcOrd="1" destOrd="0" presId="urn:microsoft.com/office/officeart/2005/8/layout/radial5"/>
    <dgm:cxn modelId="{90865855-5C2B-4E9F-88E2-D14EFA0290BB}" type="presOf" srcId="{17C37665-9892-4284-9399-A113BEE26ADD}" destId="{411D8731-50CE-481F-AA9C-F36828774AF0}" srcOrd="0" destOrd="0" presId="urn:microsoft.com/office/officeart/2005/8/layout/radial5"/>
    <dgm:cxn modelId="{E90215CC-C425-4694-A16D-E28806244ED0}" srcId="{1336342C-DBC8-432D-90FB-B6380798538E}" destId="{8611205D-AA09-45C9-980D-70CAE1FD2644}" srcOrd="2" destOrd="0" parTransId="{34CAC183-42BC-4004-9E84-4CA6BF52429C}" sibTransId="{234D6FE5-A0F6-4CD6-BC3F-F01FCD8E3B97}"/>
    <dgm:cxn modelId="{93DE63FF-644F-41C7-8AB1-1B81B2074343}" type="presOf" srcId="{99F0252E-0D25-4B66-AAF0-03732209FD08}" destId="{A7E7DDA9-6DA6-4CEF-AD34-A274E58D85A3}" srcOrd="0" destOrd="0" presId="urn:microsoft.com/office/officeart/2005/8/layout/radial5"/>
    <dgm:cxn modelId="{8308797C-CBB5-4B12-9463-9E7C1193267F}" type="presOf" srcId="{29565618-77D3-45B2-B5CD-147161C24F0D}" destId="{15EAF397-3FA1-4DE1-9A2F-161C08840AFB}" srcOrd="0" destOrd="0" presId="urn:microsoft.com/office/officeart/2005/8/layout/radial5"/>
    <dgm:cxn modelId="{0C80C6E4-0FAA-43E6-BDD0-F16CA186D150}" type="presOf" srcId="{29565618-77D3-45B2-B5CD-147161C24F0D}" destId="{A1ADBF6E-B7C4-48A5-AA2A-1359285AEE8C}" srcOrd="1" destOrd="0" presId="urn:microsoft.com/office/officeart/2005/8/layout/radial5"/>
    <dgm:cxn modelId="{CF768062-28EF-449F-AC65-5BEB3F1209BC}" type="presOf" srcId="{FE0A4550-9931-4621-9C11-882AB782EA11}" destId="{3D66B302-CE9B-43A6-AB8D-024C16DDD584}" srcOrd="0" destOrd="0" presId="urn:microsoft.com/office/officeart/2005/8/layout/radial5"/>
    <dgm:cxn modelId="{FE4960A5-AB1C-4828-B6A8-C23A8AEC66B1}" type="presOf" srcId="{07C405FE-E976-49E3-ACC3-0CD9BCC2BAA9}" destId="{CA536CA8-44CB-4925-A430-A981B052F4B6}" srcOrd="0" destOrd="0" presId="urn:microsoft.com/office/officeart/2005/8/layout/radial5"/>
    <dgm:cxn modelId="{FED2EAED-8CC2-4624-BA88-5EC5A33EE7B0}" type="presOf" srcId="{8611205D-AA09-45C9-980D-70CAE1FD2644}" destId="{6F97FEB1-6F19-4372-A703-E386D44C93BD}" srcOrd="0" destOrd="0" presId="urn:microsoft.com/office/officeart/2005/8/layout/radial5"/>
    <dgm:cxn modelId="{2DD6B01B-FFDB-4FEB-87E9-5948C68DD8C3}" srcId="{1336342C-DBC8-432D-90FB-B6380798538E}" destId="{FE0A4550-9931-4621-9C11-882AB782EA11}" srcOrd="1" destOrd="0" parTransId="{29565618-77D3-45B2-B5CD-147161C24F0D}" sibTransId="{1A8B55E2-3F34-4E54-9782-5472E78BCD11}"/>
    <dgm:cxn modelId="{34C08D3F-D504-426E-B34B-6A35909C7C5B}" type="presParOf" srcId="{CA536CA8-44CB-4925-A430-A981B052F4B6}" destId="{573A39BF-51A3-422A-A36B-620A48A14801}" srcOrd="0" destOrd="0" presId="urn:microsoft.com/office/officeart/2005/8/layout/radial5"/>
    <dgm:cxn modelId="{73B47D4A-A09C-44B0-BF17-FDB131A6A7D3}" type="presParOf" srcId="{CA536CA8-44CB-4925-A430-A981B052F4B6}" destId="{D2CDA03A-3D5B-48FD-94FA-2F6919337D8E}" srcOrd="1" destOrd="0" presId="urn:microsoft.com/office/officeart/2005/8/layout/radial5"/>
    <dgm:cxn modelId="{D5B6C900-59D7-46FA-A4AE-F3ADC469809E}" type="presParOf" srcId="{D2CDA03A-3D5B-48FD-94FA-2F6919337D8E}" destId="{96F08804-E844-4D7D-945B-EF103F463274}" srcOrd="0" destOrd="0" presId="urn:microsoft.com/office/officeart/2005/8/layout/radial5"/>
    <dgm:cxn modelId="{3AF80B48-67F7-4A4D-BA9C-6E06C0A60D74}" type="presParOf" srcId="{CA536CA8-44CB-4925-A430-A981B052F4B6}" destId="{411D8731-50CE-481F-AA9C-F36828774AF0}" srcOrd="2" destOrd="0" presId="urn:microsoft.com/office/officeart/2005/8/layout/radial5"/>
    <dgm:cxn modelId="{02F9CAA7-1E65-491A-8EA8-9E09BF1A157C}" type="presParOf" srcId="{CA536CA8-44CB-4925-A430-A981B052F4B6}" destId="{15EAF397-3FA1-4DE1-9A2F-161C08840AFB}" srcOrd="3" destOrd="0" presId="urn:microsoft.com/office/officeart/2005/8/layout/radial5"/>
    <dgm:cxn modelId="{4F1FCC11-352D-49F9-A59E-2806F9B33BFB}" type="presParOf" srcId="{15EAF397-3FA1-4DE1-9A2F-161C08840AFB}" destId="{A1ADBF6E-B7C4-48A5-AA2A-1359285AEE8C}" srcOrd="0" destOrd="0" presId="urn:microsoft.com/office/officeart/2005/8/layout/radial5"/>
    <dgm:cxn modelId="{2D2F36D0-F281-48B8-A7B0-8B6D5B33DA36}" type="presParOf" srcId="{CA536CA8-44CB-4925-A430-A981B052F4B6}" destId="{3D66B302-CE9B-43A6-AB8D-024C16DDD584}" srcOrd="4" destOrd="0" presId="urn:microsoft.com/office/officeart/2005/8/layout/radial5"/>
    <dgm:cxn modelId="{D3946F70-ADC1-4DA1-B7BB-C3DA30C9FCFF}" type="presParOf" srcId="{CA536CA8-44CB-4925-A430-A981B052F4B6}" destId="{73E223C3-30BB-4B64-86D0-81D5BFEDF9F7}" srcOrd="5" destOrd="0" presId="urn:microsoft.com/office/officeart/2005/8/layout/radial5"/>
    <dgm:cxn modelId="{DE348906-AF45-46B6-9395-A9D05C3DFA25}" type="presParOf" srcId="{73E223C3-30BB-4B64-86D0-81D5BFEDF9F7}" destId="{4DFA5BE2-5360-4496-A084-3F255B8B608C}" srcOrd="0" destOrd="0" presId="urn:microsoft.com/office/officeart/2005/8/layout/radial5"/>
    <dgm:cxn modelId="{A56EC204-9861-4912-8C19-3D61545660EF}" type="presParOf" srcId="{CA536CA8-44CB-4925-A430-A981B052F4B6}" destId="{6F97FEB1-6F19-4372-A703-E386D44C93BD}" srcOrd="6" destOrd="0" presId="urn:microsoft.com/office/officeart/2005/8/layout/radial5"/>
    <dgm:cxn modelId="{47D2B349-EAF5-4746-A4CC-9FBAF2600408}" type="presParOf" srcId="{CA536CA8-44CB-4925-A430-A981B052F4B6}" destId="{A7E7DDA9-6DA6-4CEF-AD34-A274E58D85A3}" srcOrd="7" destOrd="0" presId="urn:microsoft.com/office/officeart/2005/8/layout/radial5"/>
    <dgm:cxn modelId="{A6F78A78-8F6B-4BFB-A21C-9A2B4A7E61F0}" type="presParOf" srcId="{A7E7DDA9-6DA6-4CEF-AD34-A274E58D85A3}" destId="{38166D14-FA12-41CF-BDDE-A0913520931C}" srcOrd="0" destOrd="0" presId="urn:microsoft.com/office/officeart/2005/8/layout/radial5"/>
    <dgm:cxn modelId="{183D53BD-42B3-4273-ACAE-8125FCD43673}" type="presParOf" srcId="{CA536CA8-44CB-4925-A430-A981B052F4B6}" destId="{8048727D-D711-4540-B93B-7B728E470AB8}"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D62C-ECBE-4A71-8B51-F50B6FCB4378}">
      <dsp:nvSpPr>
        <dsp:cNvPr id="0" name=""/>
        <dsp:cNvSpPr/>
      </dsp:nvSpPr>
      <dsp:spPr>
        <a:xfrm>
          <a:off x="1687472" y="532403"/>
          <a:ext cx="3561529" cy="3561529"/>
        </a:xfrm>
        <a:prstGeom prst="blockArc">
          <a:avLst>
            <a:gd name="adj1" fmla="val 10799750"/>
            <a:gd name="adj2" fmla="val 1622198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39D93A-15F0-4CAB-B170-539FB248EF36}">
      <dsp:nvSpPr>
        <dsp:cNvPr id="0" name=""/>
        <dsp:cNvSpPr/>
      </dsp:nvSpPr>
      <dsp:spPr>
        <a:xfrm>
          <a:off x="1687472" y="532530"/>
          <a:ext cx="3561529" cy="3561529"/>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D83A3-600A-44FA-B2ED-4DE4AB486B40}">
      <dsp:nvSpPr>
        <dsp:cNvPr id="0" name=""/>
        <dsp:cNvSpPr/>
      </dsp:nvSpPr>
      <dsp:spPr>
        <a:xfrm>
          <a:off x="1687472" y="532530"/>
          <a:ext cx="3561529" cy="3561529"/>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2D62D2-59BD-4DF0-84D0-39797957DC16}">
      <dsp:nvSpPr>
        <dsp:cNvPr id="0" name=""/>
        <dsp:cNvSpPr/>
      </dsp:nvSpPr>
      <dsp:spPr>
        <a:xfrm>
          <a:off x="1687472" y="532403"/>
          <a:ext cx="3561529" cy="3561529"/>
        </a:xfrm>
        <a:prstGeom prst="blockArc">
          <a:avLst>
            <a:gd name="adj1" fmla="val 16221983"/>
            <a:gd name="adj2" fmla="val 25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93E6B1-5D4C-433A-A5F3-91CCE11758FB}">
      <dsp:nvSpPr>
        <dsp:cNvPr id="0" name=""/>
        <dsp:cNvSpPr/>
      </dsp:nvSpPr>
      <dsp:spPr>
        <a:xfrm>
          <a:off x="2648595" y="1493653"/>
          <a:ext cx="1639284" cy="1639284"/>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EDIKASYON</a:t>
          </a:r>
          <a:endParaRPr lang="en-US" sz="1500" kern="1200" dirty="0"/>
        </a:p>
      </dsp:txBody>
      <dsp:txXfrm>
        <a:off x="2888663" y="1733721"/>
        <a:ext cx="1159148" cy="1159148"/>
      </dsp:txXfrm>
    </dsp:sp>
    <dsp:sp modelId="{F9F4D899-1B06-498D-BDD5-F65D9C5961D3}">
      <dsp:nvSpPr>
        <dsp:cNvPr id="0" name=""/>
        <dsp:cNvSpPr/>
      </dsp:nvSpPr>
      <dsp:spPr>
        <a:xfrm>
          <a:off x="2905611" y="0"/>
          <a:ext cx="1147498" cy="1147498"/>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HOME</a:t>
          </a:r>
          <a:endParaRPr lang="en-US" sz="1000" kern="1200" dirty="0"/>
        </a:p>
      </dsp:txBody>
      <dsp:txXfrm>
        <a:off x="3073658" y="168047"/>
        <a:ext cx="811404" cy="811404"/>
      </dsp:txXfrm>
    </dsp:sp>
    <dsp:sp modelId="{7AF6AEE6-3475-4CA9-B314-B9235FD045FE}">
      <dsp:nvSpPr>
        <dsp:cNvPr id="0" name=""/>
        <dsp:cNvSpPr/>
      </dsp:nvSpPr>
      <dsp:spPr>
        <a:xfrm>
          <a:off x="4633942" y="1739546"/>
          <a:ext cx="1147498" cy="1147498"/>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COMMUNITY</a:t>
          </a:r>
          <a:endParaRPr lang="en-US" sz="1000" kern="1200" dirty="0"/>
        </a:p>
      </dsp:txBody>
      <dsp:txXfrm>
        <a:off x="4801989" y="1907593"/>
        <a:ext cx="811404" cy="811404"/>
      </dsp:txXfrm>
    </dsp:sp>
    <dsp:sp modelId="{D83025D0-7ADB-4314-BC80-B2DBFEBB05DE}">
      <dsp:nvSpPr>
        <dsp:cNvPr id="0" name=""/>
        <dsp:cNvSpPr/>
      </dsp:nvSpPr>
      <dsp:spPr>
        <a:xfrm>
          <a:off x="2894488" y="3479000"/>
          <a:ext cx="1147498" cy="1147498"/>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SCHOOL</a:t>
          </a:r>
          <a:endParaRPr lang="en-US" sz="1000" kern="1200" dirty="0"/>
        </a:p>
      </dsp:txBody>
      <dsp:txXfrm>
        <a:off x="3062535" y="3647047"/>
        <a:ext cx="811404" cy="811404"/>
      </dsp:txXfrm>
    </dsp:sp>
    <dsp:sp modelId="{4513D656-014D-430E-8C34-776D655AD16D}">
      <dsp:nvSpPr>
        <dsp:cNvPr id="0" name=""/>
        <dsp:cNvSpPr/>
      </dsp:nvSpPr>
      <dsp:spPr>
        <a:xfrm>
          <a:off x="1155033" y="1739546"/>
          <a:ext cx="1147498" cy="1147498"/>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CHURCH</a:t>
          </a:r>
        </a:p>
        <a:p>
          <a:pPr lvl="0" algn="ctr" defTabSz="444500">
            <a:lnSpc>
              <a:spcPct val="90000"/>
            </a:lnSpc>
            <a:spcBef>
              <a:spcPct val="0"/>
            </a:spcBef>
            <a:spcAft>
              <a:spcPct val="35000"/>
            </a:spcAft>
          </a:pPr>
          <a:r>
            <a:rPr lang="en-US" sz="1000" kern="1200" dirty="0" smtClean="0"/>
            <a:t>LAKOU</a:t>
          </a:r>
          <a:endParaRPr lang="en-US" sz="1000" kern="1200" dirty="0"/>
        </a:p>
      </dsp:txBody>
      <dsp:txXfrm>
        <a:off x="1323080" y="1907593"/>
        <a:ext cx="811404" cy="81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D62C-ECBE-4A71-8B51-F50B6FCB4378}">
      <dsp:nvSpPr>
        <dsp:cNvPr id="0" name=""/>
        <dsp:cNvSpPr/>
      </dsp:nvSpPr>
      <dsp:spPr>
        <a:xfrm>
          <a:off x="636973" y="400508"/>
          <a:ext cx="2675608" cy="2675608"/>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39D93A-15F0-4CAB-B170-539FB248EF36}">
      <dsp:nvSpPr>
        <dsp:cNvPr id="0" name=""/>
        <dsp:cNvSpPr/>
      </dsp:nvSpPr>
      <dsp:spPr>
        <a:xfrm>
          <a:off x="636973" y="400508"/>
          <a:ext cx="2675608" cy="2675608"/>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D83A3-600A-44FA-B2ED-4DE4AB486B40}">
      <dsp:nvSpPr>
        <dsp:cNvPr id="0" name=""/>
        <dsp:cNvSpPr/>
      </dsp:nvSpPr>
      <dsp:spPr>
        <a:xfrm>
          <a:off x="636973" y="400508"/>
          <a:ext cx="2675608" cy="2675608"/>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2D62D2-59BD-4DF0-84D0-39797957DC16}">
      <dsp:nvSpPr>
        <dsp:cNvPr id="0" name=""/>
        <dsp:cNvSpPr/>
      </dsp:nvSpPr>
      <dsp:spPr>
        <a:xfrm>
          <a:off x="636973" y="400508"/>
          <a:ext cx="2675608" cy="2675608"/>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93E6B1-5D4C-433A-A5F3-91CCE11758FB}">
      <dsp:nvSpPr>
        <dsp:cNvPr id="0" name=""/>
        <dsp:cNvSpPr/>
      </dsp:nvSpPr>
      <dsp:spPr>
        <a:xfrm>
          <a:off x="1311733" y="1155035"/>
          <a:ext cx="1230379" cy="123037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EDIKASYON</a:t>
          </a:r>
          <a:endParaRPr lang="en-US" sz="1100" kern="1200" dirty="0"/>
        </a:p>
      </dsp:txBody>
      <dsp:txXfrm>
        <a:off x="1491918" y="1335220"/>
        <a:ext cx="870009" cy="870009"/>
      </dsp:txXfrm>
    </dsp:sp>
    <dsp:sp modelId="{F9F4D899-1B06-498D-BDD5-F65D9C5961D3}">
      <dsp:nvSpPr>
        <dsp:cNvPr id="0" name=""/>
        <dsp:cNvSpPr/>
      </dsp:nvSpPr>
      <dsp:spPr>
        <a:xfrm>
          <a:off x="1544145" y="881"/>
          <a:ext cx="861265" cy="8612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HOME</a:t>
          </a:r>
          <a:endParaRPr lang="en-US" sz="700" kern="1200" dirty="0"/>
        </a:p>
      </dsp:txBody>
      <dsp:txXfrm>
        <a:off x="1670274" y="127010"/>
        <a:ext cx="609007" cy="609007"/>
      </dsp:txXfrm>
    </dsp:sp>
    <dsp:sp modelId="{7AF6AEE6-3475-4CA9-B314-B9235FD045FE}">
      <dsp:nvSpPr>
        <dsp:cNvPr id="0" name=""/>
        <dsp:cNvSpPr/>
      </dsp:nvSpPr>
      <dsp:spPr>
        <a:xfrm>
          <a:off x="2850944" y="1307680"/>
          <a:ext cx="861265" cy="8612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COMMUNITY</a:t>
          </a:r>
          <a:endParaRPr lang="en-US" sz="700" kern="1200" dirty="0"/>
        </a:p>
      </dsp:txBody>
      <dsp:txXfrm>
        <a:off x="2977073" y="1433809"/>
        <a:ext cx="609007" cy="609007"/>
      </dsp:txXfrm>
    </dsp:sp>
    <dsp:sp modelId="{D83025D0-7ADB-4314-BC80-B2DBFEBB05DE}">
      <dsp:nvSpPr>
        <dsp:cNvPr id="0" name=""/>
        <dsp:cNvSpPr/>
      </dsp:nvSpPr>
      <dsp:spPr>
        <a:xfrm>
          <a:off x="1544145" y="2614479"/>
          <a:ext cx="861265" cy="8612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SCHOOL</a:t>
          </a:r>
          <a:endParaRPr lang="en-US" sz="700" kern="1200" dirty="0"/>
        </a:p>
      </dsp:txBody>
      <dsp:txXfrm>
        <a:off x="1670274" y="2740608"/>
        <a:ext cx="609007" cy="609007"/>
      </dsp:txXfrm>
    </dsp:sp>
    <dsp:sp modelId="{4513D656-014D-430E-8C34-776D655AD16D}">
      <dsp:nvSpPr>
        <dsp:cNvPr id="0" name=""/>
        <dsp:cNvSpPr/>
      </dsp:nvSpPr>
      <dsp:spPr>
        <a:xfrm>
          <a:off x="237346" y="1307680"/>
          <a:ext cx="861265" cy="8612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CHURCH</a:t>
          </a:r>
        </a:p>
        <a:p>
          <a:pPr lvl="0" algn="ctr" defTabSz="311150">
            <a:lnSpc>
              <a:spcPct val="90000"/>
            </a:lnSpc>
            <a:spcBef>
              <a:spcPct val="0"/>
            </a:spcBef>
            <a:spcAft>
              <a:spcPct val="35000"/>
            </a:spcAft>
          </a:pPr>
          <a:r>
            <a:rPr lang="en-US" sz="700" kern="1200" dirty="0" smtClean="0"/>
            <a:t>LAKOU</a:t>
          </a:r>
          <a:endParaRPr lang="en-US" sz="700" kern="1200" dirty="0"/>
        </a:p>
      </dsp:txBody>
      <dsp:txXfrm>
        <a:off x="363475" y="1433809"/>
        <a:ext cx="609007" cy="609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A39BF-51A3-422A-A36B-620A48A14801}">
      <dsp:nvSpPr>
        <dsp:cNvPr id="0" name=""/>
        <dsp:cNvSpPr/>
      </dsp:nvSpPr>
      <dsp:spPr>
        <a:xfrm>
          <a:off x="1325413" y="1068401"/>
          <a:ext cx="1370233" cy="134140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Education</a:t>
          </a:r>
          <a:endParaRPr lang="en-US" sz="1000" kern="1200" dirty="0"/>
        </a:p>
      </dsp:txBody>
      <dsp:txXfrm>
        <a:off x="1526079" y="1264846"/>
        <a:ext cx="968901" cy="948519"/>
      </dsp:txXfrm>
    </dsp:sp>
    <dsp:sp modelId="{D2CDA03A-3D5B-48FD-94FA-2F6919337D8E}">
      <dsp:nvSpPr>
        <dsp:cNvPr id="0" name=""/>
        <dsp:cNvSpPr/>
      </dsp:nvSpPr>
      <dsp:spPr>
        <a:xfrm rot="16200000">
          <a:off x="1970423" y="839590"/>
          <a:ext cx="80213" cy="310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982455" y="913785"/>
        <a:ext cx="56149" cy="186490"/>
      </dsp:txXfrm>
    </dsp:sp>
    <dsp:sp modelId="{411D8731-50CE-481F-AA9C-F36828774AF0}">
      <dsp:nvSpPr>
        <dsp:cNvPr id="0" name=""/>
        <dsp:cNvSpPr/>
      </dsp:nvSpPr>
      <dsp:spPr>
        <a:xfrm>
          <a:off x="1553447" y="2888"/>
          <a:ext cx="914165" cy="9141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Home</a:t>
          </a:r>
          <a:endParaRPr lang="en-US" sz="800" kern="1200" dirty="0"/>
        </a:p>
      </dsp:txBody>
      <dsp:txXfrm>
        <a:off x="1687323" y="136764"/>
        <a:ext cx="646413" cy="646413"/>
      </dsp:txXfrm>
    </dsp:sp>
    <dsp:sp modelId="{15EAF397-3FA1-4DE1-9A2F-161C08840AFB}">
      <dsp:nvSpPr>
        <dsp:cNvPr id="0" name=""/>
        <dsp:cNvSpPr/>
      </dsp:nvSpPr>
      <dsp:spPr>
        <a:xfrm>
          <a:off x="2712072" y="1583698"/>
          <a:ext cx="39568" cy="310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712072" y="1645861"/>
        <a:ext cx="27698" cy="186490"/>
      </dsp:txXfrm>
    </dsp:sp>
    <dsp:sp modelId="{3D66B302-CE9B-43A6-AB8D-024C16DDD584}">
      <dsp:nvSpPr>
        <dsp:cNvPr id="0" name=""/>
        <dsp:cNvSpPr/>
      </dsp:nvSpPr>
      <dsp:spPr>
        <a:xfrm>
          <a:off x="2770305" y="1282023"/>
          <a:ext cx="1038720" cy="9141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Community</a:t>
          </a:r>
          <a:endParaRPr lang="en-US" sz="800" kern="1200" dirty="0"/>
        </a:p>
      </dsp:txBody>
      <dsp:txXfrm>
        <a:off x="2922422" y="1415899"/>
        <a:ext cx="734486" cy="646413"/>
      </dsp:txXfrm>
    </dsp:sp>
    <dsp:sp modelId="{73E223C3-30BB-4B64-86D0-81D5BFEDF9F7}">
      <dsp:nvSpPr>
        <dsp:cNvPr id="0" name=""/>
        <dsp:cNvSpPr/>
      </dsp:nvSpPr>
      <dsp:spPr>
        <a:xfrm rot="5400000">
          <a:off x="1970423" y="2327806"/>
          <a:ext cx="80213" cy="310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982455" y="2377937"/>
        <a:ext cx="56149" cy="186490"/>
      </dsp:txXfrm>
    </dsp:sp>
    <dsp:sp modelId="{6F97FEB1-6F19-4372-A703-E386D44C93BD}">
      <dsp:nvSpPr>
        <dsp:cNvPr id="0" name=""/>
        <dsp:cNvSpPr/>
      </dsp:nvSpPr>
      <dsp:spPr>
        <a:xfrm>
          <a:off x="1553447" y="2561158"/>
          <a:ext cx="914165" cy="9141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School</a:t>
          </a:r>
          <a:endParaRPr lang="en-US" sz="800" kern="1200" dirty="0"/>
        </a:p>
      </dsp:txBody>
      <dsp:txXfrm>
        <a:off x="1687323" y="2695034"/>
        <a:ext cx="646413" cy="646413"/>
      </dsp:txXfrm>
    </dsp:sp>
    <dsp:sp modelId="{A7E7DDA9-6DA6-4CEF-AD34-A274E58D85A3}">
      <dsp:nvSpPr>
        <dsp:cNvPr id="0" name=""/>
        <dsp:cNvSpPr/>
      </dsp:nvSpPr>
      <dsp:spPr>
        <a:xfrm rot="10800000">
          <a:off x="1222712" y="1583698"/>
          <a:ext cx="72575" cy="310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1244484" y="1645861"/>
        <a:ext cx="50803" cy="186490"/>
      </dsp:txXfrm>
    </dsp:sp>
    <dsp:sp modelId="{8048727D-D711-4540-B93B-7B728E470AB8}">
      <dsp:nvSpPr>
        <dsp:cNvPr id="0" name=""/>
        <dsp:cNvSpPr/>
      </dsp:nvSpPr>
      <dsp:spPr>
        <a:xfrm>
          <a:off x="274313" y="1282023"/>
          <a:ext cx="914165" cy="914165"/>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Church</a:t>
          </a:r>
        </a:p>
        <a:p>
          <a:pPr lvl="0" algn="ctr" defTabSz="355600">
            <a:lnSpc>
              <a:spcPct val="90000"/>
            </a:lnSpc>
            <a:spcBef>
              <a:spcPct val="0"/>
            </a:spcBef>
            <a:spcAft>
              <a:spcPct val="35000"/>
            </a:spcAft>
          </a:pPr>
          <a:r>
            <a:rPr lang="en-US" sz="800" kern="1200" dirty="0" smtClean="0"/>
            <a:t>LAKOU</a:t>
          </a:r>
        </a:p>
      </dsp:txBody>
      <dsp:txXfrm>
        <a:off x="408189" y="1415899"/>
        <a:ext cx="646413" cy="6464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F90D29-A18B-4042-8A9E-8391230431B9}" type="datetimeFigureOut">
              <a:rPr lang="en-US" smtClean="0"/>
              <a:t>7/14/2017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BADFB16-494E-496E-9D84-AE2A28E3AD75}" type="slidenum">
              <a:rPr lang="en-US" smtClean="0"/>
              <a:t>‹#›</a:t>
            </a:fld>
            <a:endParaRPr lang="en-US" dirty="0"/>
          </a:p>
        </p:txBody>
      </p:sp>
    </p:spTree>
    <p:extLst>
      <p:ext uri="{BB962C8B-B14F-4D97-AF65-F5344CB8AC3E}">
        <p14:creationId xmlns:p14="http://schemas.microsoft.com/office/powerpoint/2010/main" val="189981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4090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8B99C93-F56F-46AB-9EB8-53614A95B15F}" type="datetime1">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2836257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158345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8572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202159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19010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1782784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785C6-EBAF-49D5-AD4D-BABF4DFAAD59}"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1457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921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1592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9555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7254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93850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0D3E6-EF16-4488-94A4-211508FE4682}" type="datetime1">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78559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385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82371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7/14/2017</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77218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B99C93-F56F-46AB-9EB8-53614A95B15F}" type="datetime1">
              <a:rPr lang="en-US" smtClean="0"/>
              <a:pPr/>
              <a:t>7/14/2017</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336950499"/>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07819"/>
            <a:ext cx="8260672" cy="1011382"/>
          </a:xfrm>
        </p:spPr>
        <p:txBody>
          <a:bodyPr>
            <a:normAutofit/>
          </a:bodyPr>
          <a:lstStyle/>
          <a:p>
            <a:pPr algn="ctr"/>
            <a:r>
              <a:rPr lang="en-US" dirty="0" smtClean="0"/>
              <a:t>  Haitian Youth and Wholeness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38" y="1475095"/>
            <a:ext cx="3627526" cy="2708978"/>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980715" y="3398769"/>
            <a:ext cx="3647143" cy="3029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8704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98472"/>
            <a:ext cx="7546075" cy="1149928"/>
          </a:xfrm>
        </p:spPr>
        <p:txBody>
          <a:bodyPr>
            <a:normAutofit/>
          </a:bodyPr>
          <a:lstStyle/>
          <a:p>
            <a:pPr algn="ctr"/>
            <a:r>
              <a:rPr lang="en-US" dirty="0" smtClean="0"/>
              <a:t>Haitian American</a:t>
            </a:r>
            <a:br>
              <a:rPr lang="en-US" dirty="0" smtClean="0"/>
            </a:br>
            <a:r>
              <a:rPr lang="en-US" dirty="0" smtClean="0"/>
              <a:t>Demographics</a:t>
            </a:r>
            <a:endParaRPr lang="en-US" dirty="0"/>
          </a:p>
        </p:txBody>
      </p:sp>
      <p:pic>
        <p:nvPicPr>
          <p:cNvPr id="11266" name="Picture 2" descr="Haitian immigra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464" y="613268"/>
            <a:ext cx="6914590" cy="3746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5975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84617"/>
            <a:ext cx="7450540" cy="1343891"/>
          </a:xfrm>
        </p:spPr>
        <p:txBody>
          <a:bodyPr>
            <a:normAutofit/>
          </a:bodyPr>
          <a:lstStyle/>
          <a:p>
            <a:pPr algn="ctr"/>
            <a:r>
              <a:rPr lang="en-US" dirty="0" smtClean="0"/>
              <a:t>Population reporting Haitian ancestry in 2009</a:t>
            </a:r>
            <a:endParaRPr lang="en-US" dirty="0"/>
          </a:p>
        </p:txBody>
      </p:sp>
      <p:pic>
        <p:nvPicPr>
          <p:cNvPr id="4" name="Content Placeholder 5" descr="Figure1_Haitians in US.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71968" y="259307"/>
            <a:ext cx="5433496" cy="4236493"/>
          </a:xfrm>
        </p:spPr>
      </p:pic>
    </p:spTree>
    <p:extLst>
      <p:ext uri="{BB962C8B-B14F-4D97-AF65-F5344CB8AC3E}">
        <p14:creationId xmlns:p14="http://schemas.microsoft.com/office/powerpoint/2010/main" val="4205395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82764"/>
            <a:ext cx="8091985" cy="1545744"/>
          </a:xfrm>
        </p:spPr>
        <p:txBody>
          <a:bodyPr>
            <a:normAutofit/>
          </a:bodyPr>
          <a:lstStyle/>
          <a:p>
            <a:pPr algn="ctr"/>
            <a:r>
              <a:rPr lang="en-US" dirty="0" smtClean="0"/>
              <a:t>Migration By arrival</a:t>
            </a:r>
            <a:br>
              <a:rPr lang="en-US" dirty="0" smtClean="0"/>
            </a:br>
            <a:r>
              <a:rPr lang="en-US" sz="1300" i="1" dirty="0"/>
              <a:t>Source:</a:t>
            </a:r>
            <a:r>
              <a:rPr lang="en-US" sz="1300" dirty="0"/>
              <a:t> MPI tabulation of data from the U.S. Census Bureau 2012 ACS.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1753940"/>
              </p:ext>
            </p:extLst>
          </p:nvPr>
        </p:nvGraphicFramePr>
        <p:xfrm>
          <a:off x="634180" y="2112179"/>
          <a:ext cx="8229600" cy="58674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dirty="0"/>
                        <a:t/>
                      </a:r>
                      <a:br>
                        <a:rPr lang="en-US" dirty="0"/>
                      </a:br>
                      <a:endParaRPr lang="en-US" dirty="0"/>
                    </a:p>
                  </a:txBody>
                  <a:tcPr marL="19050" marR="19050" marT="19050" marB="19050">
                    <a:lnL>
                      <a:noFill/>
                    </a:lnL>
                    <a:lnR>
                      <a:noFill/>
                    </a:lnR>
                    <a:lnT>
                      <a:noFill/>
                    </a:lnT>
                    <a:lnB>
                      <a:noFill/>
                    </a:lnB>
                    <a:solidFill>
                      <a:srgbClr val="D1CDD9"/>
                    </a:solidFill>
                  </a:tcPr>
                </a:tc>
                <a:extLst>
                  <a:ext uri="{0D108BD9-81ED-4DB2-BD59-A6C34878D82A}">
                    <a16:rowId xmlns:a16="http://schemas.microsoft.com/office/drawing/2014/main" val="10000"/>
                  </a:ext>
                </a:extLst>
              </a:tr>
            </a:tbl>
          </a:graphicData>
        </a:graphic>
      </p:graphicFrame>
      <p:pic>
        <p:nvPicPr>
          <p:cNvPr id="8193" name="Picture 1" descr="http://www.migrationpolicy.org/sites/default/files/source_charts/Haiti%20Spotlight-2014-Fig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5678"/>
            <a:ext cx="8229600" cy="41111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a:spLocks noChangeArrowheads="1"/>
          </p:cNvSpPr>
          <p:nvPr/>
        </p:nvSpPr>
        <p:spPr bwMode="auto">
          <a:xfrm>
            <a:off x="634180" y="771600"/>
            <a:ext cx="184731"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584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14108"/>
            <a:ext cx="7627961" cy="505691"/>
          </a:xfrm>
        </p:spPr>
        <p:txBody>
          <a:bodyPr>
            <a:normAutofit fontScale="90000"/>
          </a:bodyPr>
          <a:lstStyle/>
          <a:p>
            <a:pPr algn="ctr"/>
            <a:r>
              <a:rPr lang="en-US" dirty="0" smtClean="0"/>
              <a:t>Characteristics </a:t>
            </a:r>
            <a:br>
              <a:rPr lang="en-US" dirty="0" smtClean="0"/>
            </a:br>
            <a:r>
              <a:rPr lang="en-US" dirty="0" smtClean="0"/>
              <a:t>of Haitians in the us</a:t>
            </a:r>
            <a:endParaRPr lang="en-US" dirty="0"/>
          </a:p>
        </p:txBody>
      </p:sp>
      <p:sp>
        <p:nvSpPr>
          <p:cNvPr id="3" name="Content Placeholder 2"/>
          <p:cNvSpPr>
            <a:spLocks noGrp="1"/>
          </p:cNvSpPr>
          <p:nvPr>
            <p:ph idx="1"/>
          </p:nvPr>
        </p:nvSpPr>
        <p:spPr/>
        <p:txBody>
          <a:bodyPr>
            <a:noAutofit/>
          </a:bodyPr>
          <a:lstStyle/>
          <a:p>
            <a:r>
              <a:rPr lang="en-US" sz="1800" dirty="0" smtClean="0"/>
              <a:t>Haitian households tend to be larger, family households.</a:t>
            </a:r>
          </a:p>
          <a:p>
            <a:pPr lvl="1"/>
            <a:r>
              <a:rPr lang="en-US" dirty="0" smtClean="0"/>
              <a:t>3.7 people compared with 2.6 people for total population</a:t>
            </a:r>
          </a:p>
          <a:p>
            <a:pPr marL="411480" lvl="1" indent="0">
              <a:buNone/>
            </a:pPr>
            <a:endParaRPr lang="en-US" dirty="0" smtClean="0"/>
          </a:p>
          <a:p>
            <a:pPr marL="342900" lvl="1">
              <a:buClr>
                <a:schemeClr val="accent1"/>
              </a:buClr>
            </a:pPr>
            <a:r>
              <a:rPr lang="en-US" dirty="0" smtClean="0"/>
              <a:t>Approximately 59% of Haitians are foreign-born.</a:t>
            </a:r>
            <a:r>
              <a:rPr lang="en-US" dirty="0"/>
              <a:t> </a:t>
            </a:r>
            <a:endParaRPr lang="en-US" dirty="0" smtClean="0"/>
          </a:p>
          <a:p>
            <a:pPr marL="617220" lvl="2">
              <a:buClr>
                <a:schemeClr val="accent1"/>
              </a:buClr>
            </a:pPr>
            <a:r>
              <a:rPr lang="en-US" sz="1800" dirty="0" smtClean="0"/>
              <a:t>81</a:t>
            </a:r>
            <a:r>
              <a:rPr lang="en-US" sz="1800" dirty="0"/>
              <a:t>% </a:t>
            </a:r>
            <a:r>
              <a:rPr lang="en-US" sz="1800" dirty="0" smtClean="0"/>
              <a:t>speak </a:t>
            </a:r>
            <a:r>
              <a:rPr lang="en-US" sz="1800" dirty="0"/>
              <a:t>a language other than English at home</a:t>
            </a:r>
            <a:r>
              <a:rPr lang="en-US" sz="1800" dirty="0" smtClean="0"/>
              <a:t>.</a:t>
            </a:r>
          </a:p>
          <a:p>
            <a:pPr marL="388620" lvl="2" indent="0">
              <a:buClr>
                <a:schemeClr val="accent1"/>
              </a:buClr>
              <a:buNone/>
            </a:pPr>
            <a:endParaRPr lang="en-US" sz="1800" dirty="0" smtClean="0"/>
          </a:p>
          <a:p>
            <a:r>
              <a:rPr lang="en-US" sz="1800" dirty="0" smtClean="0"/>
              <a:t>Higher rates of Haitians in the labor market, yet lower earnings </a:t>
            </a:r>
          </a:p>
          <a:p>
            <a:pPr lvl="1"/>
            <a:r>
              <a:rPr lang="en-US" dirty="0" smtClean="0"/>
              <a:t>Median earnings for full-time, year round Haitian male workers was $12,000 less than the total population and $7,000 less for females</a:t>
            </a:r>
            <a:endParaRPr lang="en-US" dirty="0"/>
          </a:p>
        </p:txBody>
      </p:sp>
    </p:spTree>
    <p:extLst>
      <p:ext uri="{BB962C8B-B14F-4D97-AF65-F5344CB8AC3E}">
        <p14:creationId xmlns:p14="http://schemas.microsoft.com/office/powerpoint/2010/main" val="2253100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10544"/>
            <a:ext cx="7764439" cy="1309255"/>
          </a:xfrm>
        </p:spPr>
        <p:txBody>
          <a:bodyPr>
            <a:normAutofit/>
          </a:bodyPr>
          <a:lstStyle/>
          <a:p>
            <a:pPr algn="ctr"/>
            <a:r>
              <a:rPr lang="en-US" dirty="0"/>
              <a:t>Characteristics </a:t>
            </a:r>
            <a:br>
              <a:rPr lang="en-US" dirty="0"/>
            </a:br>
            <a:r>
              <a:rPr lang="en-US" dirty="0"/>
              <a:t>of Haitians in the </a:t>
            </a:r>
            <a:r>
              <a:rPr lang="en-US" dirty="0" smtClean="0"/>
              <a:t>us (continued)</a:t>
            </a:r>
            <a:endParaRPr lang="en-US" dirty="0"/>
          </a:p>
        </p:txBody>
      </p:sp>
      <p:sp>
        <p:nvSpPr>
          <p:cNvPr id="3" name="Content Placeholder 2"/>
          <p:cNvSpPr>
            <a:spLocks noGrp="1"/>
          </p:cNvSpPr>
          <p:nvPr>
            <p:ph idx="1"/>
          </p:nvPr>
        </p:nvSpPr>
        <p:spPr/>
        <p:txBody>
          <a:bodyPr/>
          <a:lstStyle/>
          <a:p>
            <a:r>
              <a:rPr lang="en-US" dirty="0"/>
              <a:t>Median Haitian family income is </a:t>
            </a:r>
            <a:r>
              <a:rPr lang="en-US" dirty="0" smtClean="0"/>
              <a:t>lower</a:t>
            </a:r>
          </a:p>
          <a:p>
            <a:pPr lvl="1"/>
            <a:r>
              <a:rPr lang="en-US" dirty="0" smtClean="0"/>
              <a:t>$</a:t>
            </a:r>
            <a:r>
              <a:rPr lang="en-US" dirty="0"/>
              <a:t>46,000 compared to $</a:t>
            </a:r>
            <a:r>
              <a:rPr lang="en-US" dirty="0" smtClean="0"/>
              <a:t>61,000 for the total population</a:t>
            </a:r>
          </a:p>
          <a:p>
            <a:pPr lvl="1" algn="ctr"/>
            <a:r>
              <a:rPr lang="en-US" dirty="0" smtClean="0"/>
              <a:t>1 in 5 Haitians live in poverty (20%) compared with 1 in 7 n the total population (14%)</a:t>
            </a:r>
          </a:p>
          <a:p>
            <a:pPr marL="411480" lvl="1" indent="0">
              <a:buNone/>
            </a:pPr>
            <a:endParaRPr lang="en-US" dirty="0" smtClean="0"/>
          </a:p>
          <a:p>
            <a:r>
              <a:rPr lang="en-US" dirty="0" smtClean="0"/>
              <a:t>Homeownership </a:t>
            </a:r>
            <a:r>
              <a:rPr lang="en-US" dirty="0"/>
              <a:t>i</a:t>
            </a:r>
            <a:r>
              <a:rPr lang="en-US" dirty="0" smtClean="0"/>
              <a:t>s lower for Haitian households</a:t>
            </a:r>
          </a:p>
          <a:p>
            <a:pPr lvl="1"/>
            <a:r>
              <a:rPr lang="en-US" dirty="0" smtClean="0"/>
              <a:t>47% owner-occupied compared with 66% of total U.S. households</a:t>
            </a:r>
            <a:endParaRPr lang="en-US" dirty="0"/>
          </a:p>
        </p:txBody>
      </p:sp>
    </p:spTree>
    <p:extLst>
      <p:ext uri="{BB962C8B-B14F-4D97-AF65-F5344CB8AC3E}">
        <p14:creationId xmlns:p14="http://schemas.microsoft.com/office/powerpoint/2010/main" val="2811092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887269" cy="1524000"/>
          </a:xfrm>
        </p:spPr>
        <p:txBody>
          <a:bodyPr/>
          <a:lstStyle/>
          <a:p>
            <a:pPr algn="ctr"/>
            <a:r>
              <a:rPr lang="en-US" dirty="0" smtClean="0"/>
              <a:t>Education Attainment</a:t>
            </a:r>
            <a:r>
              <a:rPr lang="en-US" dirty="0"/>
              <a:t> </a:t>
            </a:r>
            <a:r>
              <a:rPr lang="en-US" dirty="0" smtClean="0"/>
              <a:t>-BA</a:t>
            </a:r>
            <a:endParaRPr lang="en-US" dirty="0"/>
          </a:p>
        </p:txBody>
      </p:sp>
      <p:sp>
        <p:nvSpPr>
          <p:cNvPr id="3" name="Content Placeholder 2"/>
          <p:cNvSpPr>
            <a:spLocks noGrp="1"/>
          </p:cNvSpPr>
          <p:nvPr>
            <p:ph idx="1"/>
          </p:nvPr>
        </p:nvSpPr>
        <p:spPr>
          <a:xfrm>
            <a:off x="325581" y="1105829"/>
            <a:ext cx="6698673" cy="4151971"/>
          </a:xfrm>
        </p:spPr>
        <p:txBody>
          <a:bodyPr>
            <a:normAutofit/>
          </a:bodyPr>
          <a:lstStyle/>
          <a:p>
            <a:r>
              <a:rPr lang="en-US" sz="2400" dirty="0" smtClean="0"/>
              <a:t>Haitian Women --- 27.4%</a:t>
            </a:r>
          </a:p>
          <a:p>
            <a:r>
              <a:rPr lang="en-US" sz="1800" dirty="0"/>
              <a:t>https://www.youtube.com/watch?v=xHhngXU8Zw4</a:t>
            </a:r>
            <a:endParaRPr lang="en-US" sz="2400" dirty="0" smtClean="0"/>
          </a:p>
          <a:p>
            <a:r>
              <a:rPr lang="en-US" sz="2400" dirty="0" smtClean="0"/>
              <a:t>Haitian Men 28.4%</a:t>
            </a:r>
          </a:p>
          <a:p>
            <a:r>
              <a:rPr lang="en-US" sz="2400" dirty="0" smtClean="0"/>
              <a:t>African Americans 19% (RACE)</a:t>
            </a:r>
          </a:p>
          <a:p>
            <a:r>
              <a:rPr lang="en-US" sz="1800" dirty="0"/>
              <a:t>http://www.clutchmagonline.com/2013/01/new-study-black-students-who-are-taught-racial-pride-do-better-in-school</a:t>
            </a:r>
            <a:r>
              <a:rPr lang="en-US" sz="1800" dirty="0" smtClean="0"/>
              <a:t>/</a:t>
            </a:r>
          </a:p>
          <a:p>
            <a:endParaRPr lang="en-US" sz="2400" dirty="0" smtClean="0"/>
          </a:p>
          <a:p>
            <a:r>
              <a:rPr lang="en-US" sz="2400" dirty="0" smtClean="0"/>
              <a:t>Overall U.S.  30%</a:t>
            </a:r>
          </a:p>
          <a:p>
            <a:endParaRPr lang="en-US" dirty="0" smtClean="0"/>
          </a:p>
          <a:p>
            <a:pPr marL="11430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354494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8132928" cy="1524000"/>
          </a:xfrm>
        </p:spPr>
        <p:txBody>
          <a:bodyPr>
            <a:normAutofit fontScale="90000"/>
          </a:bodyPr>
          <a:lstStyle/>
          <a:p>
            <a:pPr algn="ctr"/>
            <a:r>
              <a:rPr lang="en-US" sz="3600" dirty="0" smtClean="0"/>
              <a:t/>
            </a:r>
            <a:br>
              <a:rPr lang="en-US" sz="3600" dirty="0" smtClean="0"/>
            </a:br>
            <a:r>
              <a:rPr lang="en-US" sz="3600" dirty="0" smtClean="0"/>
              <a:t>The </a:t>
            </a:r>
            <a:r>
              <a:rPr lang="en-US" sz="3600" dirty="0" err="1" smtClean="0"/>
              <a:t>Lakou</a:t>
            </a:r>
            <a:r>
              <a:rPr lang="en-US" sz="3600" dirty="0" smtClean="0"/>
              <a:t> Concept</a:t>
            </a:r>
            <a:br>
              <a:rPr lang="en-US" sz="3600" dirty="0" smtClean="0"/>
            </a:br>
            <a:r>
              <a:rPr lang="en-US" sz="3600" dirty="0" smtClean="0"/>
              <a:t>Haitian Education Model</a:t>
            </a:r>
            <a:endParaRPr lang="en-US" sz="3600"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184347946"/>
              </p:ext>
            </p:extLst>
          </p:nvPr>
        </p:nvGraphicFramePr>
        <p:xfrm>
          <a:off x="1142999" y="122830"/>
          <a:ext cx="6936475" cy="4626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77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627961" cy="1524000"/>
          </a:xfrm>
        </p:spPr>
        <p:txBody>
          <a:bodyPr>
            <a:normAutofit/>
          </a:bodyPr>
          <a:lstStyle/>
          <a:p>
            <a:pPr algn="ctr"/>
            <a:r>
              <a:rPr lang="en-US" dirty="0" smtClean="0"/>
              <a:t>Conflicted &amp; Contradictory </a:t>
            </a:r>
            <a:br>
              <a:rPr lang="en-US" dirty="0" smtClean="0"/>
            </a:br>
            <a:r>
              <a:rPr lang="en-US" dirty="0" smtClean="0"/>
              <a:t>Knowledge</a:t>
            </a:r>
            <a:endParaRPr lang="en-US" dirty="0"/>
          </a:p>
        </p:txBody>
      </p:sp>
      <p:sp>
        <p:nvSpPr>
          <p:cNvPr id="3" name="Content Placeholder 2"/>
          <p:cNvSpPr>
            <a:spLocks noGrp="1"/>
          </p:cNvSpPr>
          <p:nvPr>
            <p:ph idx="1"/>
          </p:nvPr>
        </p:nvSpPr>
        <p:spPr/>
        <p:txBody>
          <a:bodyPr/>
          <a:lstStyle/>
          <a:p>
            <a:r>
              <a:rPr lang="en-US" sz="2800" dirty="0" smtClean="0"/>
              <a:t>Home</a:t>
            </a:r>
          </a:p>
          <a:p>
            <a:r>
              <a:rPr lang="en-US" sz="2800" dirty="0" smtClean="0"/>
              <a:t>Community</a:t>
            </a:r>
          </a:p>
          <a:p>
            <a:r>
              <a:rPr lang="en-US" sz="2800" dirty="0" smtClean="0"/>
              <a:t>Church</a:t>
            </a:r>
          </a:p>
          <a:p>
            <a:r>
              <a:rPr lang="en-US" sz="2800" dirty="0" smtClean="0"/>
              <a:t>School</a:t>
            </a:r>
          </a:p>
          <a:p>
            <a:endParaRPr lang="en-US" dirty="0"/>
          </a:p>
        </p:txBody>
      </p:sp>
    </p:spTree>
    <p:extLst>
      <p:ext uri="{BB962C8B-B14F-4D97-AF65-F5344CB8AC3E}">
        <p14:creationId xmlns:p14="http://schemas.microsoft.com/office/powerpoint/2010/main" val="3543156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4182" y="332509"/>
            <a:ext cx="3935522" cy="886691"/>
          </a:xfrm>
        </p:spPr>
        <p:txBody>
          <a:bodyPr/>
          <a:lstStyle/>
          <a:p>
            <a:pPr algn="ctr"/>
            <a:r>
              <a:rPr lang="en-US" dirty="0" smtClean="0"/>
              <a:t>Integrated</a:t>
            </a:r>
            <a:endParaRPr lang="en-US" dirty="0"/>
          </a:p>
        </p:txBody>
      </p:sp>
      <p:sp>
        <p:nvSpPr>
          <p:cNvPr id="4" name="Text Placeholder 3"/>
          <p:cNvSpPr>
            <a:spLocks noGrp="1"/>
          </p:cNvSpPr>
          <p:nvPr>
            <p:ph type="body" sz="quarter" idx="3"/>
          </p:nvPr>
        </p:nvSpPr>
        <p:spPr>
          <a:xfrm>
            <a:off x="4779818" y="731520"/>
            <a:ext cx="3713018" cy="487680"/>
          </a:xfrm>
        </p:spPr>
        <p:txBody>
          <a:bodyPr/>
          <a:lstStyle/>
          <a:p>
            <a:pPr algn="ctr"/>
            <a:r>
              <a:rPr lang="en-US" dirty="0" smtClean="0"/>
              <a:t>Fragmented </a:t>
            </a:r>
            <a:endParaRPr lang="en-US" dirty="0"/>
          </a:p>
        </p:txBody>
      </p:sp>
      <p:sp>
        <p:nvSpPr>
          <p:cNvPr id="6" name="Title 5"/>
          <p:cNvSpPr>
            <a:spLocks noGrp="1"/>
          </p:cNvSpPr>
          <p:nvPr>
            <p:ph type="title"/>
          </p:nvPr>
        </p:nvSpPr>
        <p:spPr>
          <a:xfrm>
            <a:off x="1163783" y="5209308"/>
            <a:ext cx="7142018" cy="1648691"/>
          </a:xfrm>
        </p:spPr>
        <p:txBody>
          <a:bodyPr>
            <a:normAutofit fontScale="90000"/>
          </a:bodyPr>
          <a:lstStyle/>
          <a:p>
            <a:pPr marL="0" indent="0" algn="ctr">
              <a:buNone/>
            </a:pPr>
            <a:r>
              <a:rPr lang="en-US" sz="3600" dirty="0" smtClean="0"/>
              <a:t>Fragmenting a Successful Haitian Cultural Education Model</a:t>
            </a:r>
            <a:endParaRPr lang="en-US" sz="3600" dirty="0"/>
          </a:p>
        </p:txBody>
      </p:sp>
      <p:graphicFrame>
        <p:nvGraphicFramePr>
          <p:cNvPr id="7" name="Content Placeholder 5"/>
          <p:cNvGraphicFramePr>
            <a:graphicFrameLocks noGrp="1"/>
          </p:cNvGraphicFramePr>
          <p:nvPr>
            <p:ph sz="half" idx="2"/>
            <p:extLst>
              <p:ext uri="{D42A27DB-BD31-4B8C-83A1-F6EECF244321}">
                <p14:modId xmlns:p14="http://schemas.microsoft.com/office/powerpoint/2010/main" val="120224170"/>
              </p:ext>
            </p:extLst>
          </p:nvPr>
        </p:nvGraphicFramePr>
        <p:xfrm>
          <a:off x="554182" y="1400174"/>
          <a:ext cx="3949556" cy="3476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3"/>
          <p:cNvGraphicFramePr>
            <a:graphicFrameLocks noGrp="1"/>
          </p:cNvGraphicFramePr>
          <p:nvPr>
            <p:ph sz="quarter" idx="4"/>
            <p:extLst>
              <p:ext uri="{D42A27DB-BD31-4B8C-83A1-F6EECF244321}">
                <p14:modId xmlns:p14="http://schemas.microsoft.com/office/powerpoint/2010/main" val="250504102"/>
              </p:ext>
            </p:extLst>
          </p:nvPr>
        </p:nvGraphicFramePr>
        <p:xfrm>
          <a:off x="4645024" y="1398587"/>
          <a:ext cx="4083339" cy="34782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346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09448"/>
            <a:ext cx="8173872" cy="1524000"/>
          </a:xfrm>
        </p:spPr>
        <p:txBody>
          <a:bodyPr>
            <a:normAutofit/>
          </a:bodyPr>
          <a:lstStyle/>
          <a:p>
            <a:pPr algn="ctr"/>
            <a:r>
              <a:rPr lang="en-US" dirty="0" smtClean="0"/>
              <a:t>ACADEMIC Spaces of Building </a:t>
            </a:r>
            <a:br>
              <a:rPr lang="en-US" dirty="0" smtClean="0"/>
            </a:br>
            <a:r>
              <a:rPr lang="en-US" dirty="0" smtClean="0"/>
              <a:t> wholeness</a:t>
            </a:r>
            <a:endParaRPr lang="en-US" dirty="0"/>
          </a:p>
        </p:txBody>
      </p:sp>
      <p:pic>
        <p:nvPicPr>
          <p:cNvPr id="1032" name="Picture 8" descr="http://fc00.deviantart.net/fs15/f/2007/067/5/7/L__UNION_FAIT_LA_FORCE_by_Claryns.jpg"/>
          <p:cNvPicPr>
            <a:picLocks noGrp="1" noChangeAspect="1" noChangeArrowheads="1"/>
          </p:cNvPicPr>
          <p:nvPr>
            <p:ph sz="half" idx="13"/>
          </p:nvPr>
        </p:nvPicPr>
        <p:blipFill>
          <a:blip r:embed="rId2" cstate="email">
            <a:extLst>
              <a:ext uri="{28A0092B-C50C-407E-A947-70E740481C1C}">
                <a14:useLocalDpi xmlns:a14="http://schemas.microsoft.com/office/drawing/2010/main" val="0"/>
              </a:ext>
            </a:extLst>
          </a:blip>
          <a:srcRect/>
          <a:stretch>
            <a:fillRect/>
          </a:stretch>
        </p:blipFill>
        <p:spPr bwMode="auto">
          <a:xfrm>
            <a:off x="4872250" y="1052945"/>
            <a:ext cx="2997131" cy="31726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mage result for brown crucifix"/>
          <p:cNvPicPr>
            <a:picLocks noGrp="1" noChangeAspect="1" noChangeArrowheads="1"/>
          </p:cNvPicPr>
          <p:nvPr>
            <p:ph sz="quarter" idx="4"/>
          </p:nvPr>
        </p:nvPicPr>
        <p:blipFill>
          <a:blip r:embed="rId3">
            <a:extLst>
              <a:ext uri="{BEBA8EAE-BF5A-486C-A8C5-ECC9F3942E4B}">
                <a14:imgProps xmlns:a14="http://schemas.microsoft.com/office/drawing/2010/main">
                  <a14:imgLayer r:embed="rId4">
                    <a14:imgEffect>
                      <a14:sharpenSoften amount="-14000"/>
                    </a14:imgEffect>
                    <a14:imgEffect>
                      <a14:brightnessContrast bright="49000" contrast="32000"/>
                    </a14:imgEffect>
                  </a14:imgLayer>
                </a14:imgProps>
              </a:ext>
              <a:ext uri="{28A0092B-C50C-407E-A947-70E740481C1C}">
                <a14:useLocalDpi xmlns:a14="http://schemas.microsoft.com/office/drawing/2010/main" val="0"/>
              </a:ext>
            </a:extLst>
          </a:blip>
          <a:stretch>
            <a:fillRect/>
          </a:stretch>
        </p:blipFill>
        <p:spPr bwMode="auto">
          <a:xfrm>
            <a:off x="1108364" y="1052945"/>
            <a:ext cx="2999611" cy="3172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947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858749"/>
            <a:ext cx="8260672" cy="1039427"/>
          </a:xfrm>
        </p:spPr>
        <p:txBody>
          <a:bodyPr>
            <a:normAutofit fontScale="90000"/>
          </a:bodyPr>
          <a:lstStyle/>
          <a:p>
            <a:pPr algn="ctr"/>
            <a:r>
              <a:rPr lang="en-US" dirty="0" smtClean="0"/>
              <a:t>  What do you know about Haiti?</a:t>
            </a:r>
            <a:br>
              <a:rPr lang="en-US" dirty="0" smtClean="0"/>
            </a:br>
            <a:r>
              <a:rPr lang="en-US" dirty="0" smtClean="0"/>
              <a:t/>
            </a:r>
            <a:br>
              <a:rPr lang="en-US" dirty="0" smtClean="0"/>
            </a:br>
            <a:r>
              <a:rPr lang="en-US" dirty="0" smtClean="0"/>
              <a:t>What are your experiences with Haitian children &amp; families?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2718551"/>
            <a:ext cx="3462514" cy="2472437"/>
          </a:xfrm>
          <a:prstGeom prst="rect">
            <a:avLst/>
          </a:prstGeom>
        </p:spPr>
      </p:pic>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saturation sat="2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885984" y="2704903"/>
            <a:ext cx="3440598" cy="2486085"/>
          </a:xfrm>
        </p:spPr>
      </p:pic>
      <p:sp>
        <p:nvSpPr>
          <p:cNvPr id="6" name="Text Placeholder 2"/>
          <p:cNvSpPr txBox="1">
            <a:spLocks/>
          </p:cNvSpPr>
          <p:nvPr/>
        </p:nvSpPr>
        <p:spPr>
          <a:xfrm>
            <a:off x="328684" y="5759728"/>
            <a:ext cx="6402467" cy="58908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3600" dirty="0" smtClean="0"/>
              <a:t>Reflection Activity</a:t>
            </a:r>
            <a:endParaRPr lang="en-US" sz="3600" dirty="0"/>
          </a:p>
        </p:txBody>
      </p:sp>
    </p:spTree>
    <p:extLst>
      <p:ext uri="{BB962C8B-B14F-4D97-AF65-F5344CB8AC3E}">
        <p14:creationId xmlns:p14="http://schemas.microsoft.com/office/powerpoint/2010/main" val="3750616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1794"/>
            <a:ext cx="8085667" cy="931297"/>
          </a:xfrm>
        </p:spPr>
        <p:txBody>
          <a:bodyPr>
            <a:normAutofit/>
          </a:bodyPr>
          <a:lstStyle/>
          <a:p>
            <a:pPr algn="ctr"/>
            <a:r>
              <a:rPr lang="en-US" dirty="0" smtClean="0"/>
              <a:t>Program for Haitian Youth</a:t>
            </a:r>
            <a:endParaRPr lang="en-US" dirty="0"/>
          </a:p>
        </p:txBody>
      </p:sp>
      <p:sp>
        <p:nvSpPr>
          <p:cNvPr id="3" name="Text Placeholder 2"/>
          <p:cNvSpPr>
            <a:spLocks noGrp="1"/>
          </p:cNvSpPr>
          <p:nvPr>
            <p:ph type="body" idx="1"/>
          </p:nvPr>
        </p:nvSpPr>
        <p:spPr>
          <a:xfrm>
            <a:off x="762001" y="401782"/>
            <a:ext cx="3716866" cy="741218"/>
          </a:xfrm>
        </p:spPr>
        <p:txBody>
          <a:bodyPr/>
          <a:lstStyle/>
          <a:p>
            <a:r>
              <a:rPr lang="en-US" dirty="0" smtClean="0"/>
              <a:t>Haitian Epistemology</a:t>
            </a:r>
            <a:endParaRPr lang="en-US" dirty="0"/>
          </a:p>
        </p:txBody>
      </p:sp>
      <p:sp>
        <p:nvSpPr>
          <p:cNvPr id="5" name="Text Placeholder 4"/>
          <p:cNvSpPr>
            <a:spLocks noGrp="1"/>
          </p:cNvSpPr>
          <p:nvPr>
            <p:ph type="body" sz="quarter" idx="3"/>
          </p:nvPr>
        </p:nvSpPr>
        <p:spPr>
          <a:xfrm>
            <a:off x="4855016" y="401782"/>
            <a:ext cx="3764051" cy="741218"/>
          </a:xfrm>
        </p:spPr>
        <p:txBody>
          <a:bodyPr/>
          <a:lstStyle/>
          <a:p>
            <a:r>
              <a:rPr lang="en-US" dirty="0" smtClean="0"/>
              <a:t>History of Program</a:t>
            </a:r>
            <a:endParaRPr lang="en-US" dirty="0"/>
          </a:p>
        </p:txBody>
      </p:sp>
      <p:sp>
        <p:nvSpPr>
          <p:cNvPr id="6" name="Content Placeholder 5"/>
          <p:cNvSpPr>
            <a:spLocks noGrp="1"/>
          </p:cNvSpPr>
          <p:nvPr>
            <p:ph sz="quarter" idx="4"/>
          </p:nvPr>
        </p:nvSpPr>
        <p:spPr>
          <a:xfrm>
            <a:off x="4855016" y="1360447"/>
            <a:ext cx="3914911" cy="3793443"/>
          </a:xfrm>
        </p:spPr>
        <p:txBody>
          <a:bodyPr>
            <a:normAutofit lnSpcReduction="10000"/>
          </a:bodyPr>
          <a:lstStyle/>
          <a:p>
            <a:pPr marL="0" indent="0">
              <a:buNone/>
            </a:pPr>
            <a:r>
              <a:rPr lang="en-US" altLang="en-US" sz="2600" i="1" dirty="0" smtClean="0">
                <a:latin typeface="Times New Roman" pitchFamily="18" charset="0"/>
                <a:cs typeface="Times New Roman" pitchFamily="18" charset="0"/>
              </a:rPr>
              <a:t>L.I.F.E</a:t>
            </a:r>
            <a:r>
              <a:rPr lang="en-US" altLang="en-US" sz="2600" dirty="0">
                <a:latin typeface="Times New Roman" pitchFamily="18" charset="0"/>
                <a:cs typeface="Times New Roman" pitchFamily="18" charset="0"/>
              </a:rPr>
              <a:t>. and </a:t>
            </a:r>
            <a:r>
              <a:rPr lang="en-US" altLang="en-US" sz="2600" i="1" dirty="0">
                <a:latin typeface="Times New Roman" pitchFamily="18" charset="0"/>
                <a:cs typeface="Times New Roman" pitchFamily="18" charset="0"/>
              </a:rPr>
              <a:t>H.E.L.P</a:t>
            </a:r>
            <a:r>
              <a:rPr lang="en-US" altLang="en-US" sz="2600" dirty="0">
                <a:latin typeface="Times New Roman" pitchFamily="18" charset="0"/>
                <a:cs typeface="Times New Roman" pitchFamily="18" charset="0"/>
              </a:rPr>
              <a:t>. began as art-based literacy programs funded by Children’s Trust whose aim was using diverse methods to learn and provide academic tools to Haitian high school and middle school students in Miami who are under-achieving</a:t>
            </a:r>
            <a:endParaRPr lang="en-US" sz="2600" dirty="0"/>
          </a:p>
        </p:txBody>
      </p:sp>
      <p:pic>
        <p:nvPicPr>
          <p:cNvPr id="7" name="Content Placeholder 3"/>
          <p:cNvPicPr>
            <a:picLocks noGrp="1" noChangeAspect="1"/>
          </p:cNvPicPr>
          <p:nvPr>
            <p:ph sz="half" idx="2"/>
          </p:nvPr>
        </p:nvPicPr>
        <p:blipFill>
          <a:blip r:embed="rId2" cstate="print"/>
          <a:stretch>
            <a:fillRect/>
          </a:stretch>
        </p:blipFill>
        <p:spPr>
          <a:xfrm>
            <a:off x="457200" y="1360449"/>
            <a:ext cx="4040188" cy="3696460"/>
          </a:xfrm>
          <a:prstGeom prst="rect">
            <a:avLst/>
          </a:prstGeom>
          <a:solidFill>
            <a:srgbClr val="FFFFFF">
              <a:shade val="85000"/>
            </a:srgbClr>
          </a:solidFill>
          <a:ln w="190500" cap="rnd">
            <a:solidFill>
              <a:schemeClr val="accent4">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57006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799"/>
            <a:ext cx="8296701" cy="1683327"/>
          </a:xfrm>
        </p:spPr>
        <p:txBody>
          <a:bodyPr/>
          <a:lstStyle/>
          <a:p>
            <a:pPr algn="ctr"/>
            <a:r>
              <a:rPr lang="en-US" dirty="0" smtClean="0"/>
              <a:t>The Mission of the Program</a:t>
            </a:r>
            <a:endParaRPr lang="en-US" dirty="0"/>
          </a:p>
        </p:txBody>
      </p:sp>
      <p:sp>
        <p:nvSpPr>
          <p:cNvPr id="3" name="Content Placeholder 2"/>
          <p:cNvSpPr>
            <a:spLocks noGrp="1"/>
          </p:cNvSpPr>
          <p:nvPr>
            <p:ph idx="1"/>
          </p:nvPr>
        </p:nvSpPr>
        <p:spPr>
          <a:xfrm>
            <a:off x="533400" y="533399"/>
            <a:ext cx="7862455" cy="4260273"/>
          </a:xfrm>
        </p:spPr>
        <p:txBody>
          <a:bodyPr>
            <a:normAutofit/>
          </a:bodyPr>
          <a:lstStyle/>
          <a:p>
            <a:pPr marL="0" indent="0" algn="ctr">
              <a:buNone/>
            </a:pPr>
            <a:r>
              <a:rPr lang="en-US" altLang="en-US" sz="2800" dirty="0">
                <a:latin typeface="Times New Roman" pitchFamily="18" charset="0"/>
                <a:cs typeface="Times New Roman" pitchFamily="18" charset="0"/>
              </a:rPr>
              <a:t>The mission of the Literacy Initiative for Empowerment Program (</a:t>
            </a:r>
            <a:r>
              <a:rPr lang="en-US" altLang="en-US" sz="2800" i="1" dirty="0">
                <a:latin typeface="Times New Roman" pitchFamily="18" charset="0"/>
                <a:cs typeface="Times New Roman" pitchFamily="18" charset="0"/>
              </a:rPr>
              <a:t>L.I.F.E.</a:t>
            </a:r>
            <a:r>
              <a:rPr lang="en-US" altLang="en-US" sz="2800" dirty="0">
                <a:latin typeface="Times New Roman" pitchFamily="18" charset="0"/>
                <a:cs typeface="Times New Roman" pitchFamily="18" charset="0"/>
              </a:rPr>
              <a:t>) and Haitian Empowerment Literacy Project </a:t>
            </a:r>
            <a:r>
              <a:rPr lang="en-US" altLang="en-US" sz="2800" i="1" dirty="0">
                <a:latin typeface="Times New Roman" pitchFamily="18" charset="0"/>
                <a:cs typeface="Times New Roman" pitchFamily="18" charset="0"/>
              </a:rPr>
              <a:t>(H.E.L.P.) </a:t>
            </a:r>
            <a:r>
              <a:rPr lang="en-US" altLang="en-US" sz="2800" dirty="0">
                <a:latin typeface="Times New Roman" pitchFamily="18" charset="0"/>
                <a:cs typeface="Times New Roman" pitchFamily="18" charset="0"/>
              </a:rPr>
              <a:t>is to provide a quality art-based program that would empower youth in the Miami-Dade community to make positive life choices, develop socio-cultural awareness, and to build literacy skills that will enable them to maximize their </a:t>
            </a:r>
            <a:r>
              <a:rPr lang="en-US" altLang="en-US" sz="2800" dirty="0" smtClean="0">
                <a:latin typeface="Times New Roman" pitchFamily="18" charset="0"/>
                <a:cs typeface="Times New Roman" pitchFamily="18" charset="0"/>
              </a:rPr>
              <a:t>personal, interpersonal, and community </a:t>
            </a:r>
            <a:r>
              <a:rPr lang="en-US" altLang="en-US" sz="2800" dirty="0">
                <a:latin typeface="Times New Roman" pitchFamily="18" charset="0"/>
                <a:cs typeface="Times New Roman" pitchFamily="18" charset="0"/>
              </a:rPr>
              <a:t>potential. </a:t>
            </a:r>
          </a:p>
          <a:p>
            <a:endParaRPr lang="en-US" dirty="0"/>
          </a:p>
        </p:txBody>
      </p:sp>
    </p:spTree>
    <p:extLst>
      <p:ext uri="{BB962C8B-B14F-4D97-AF65-F5344CB8AC3E}">
        <p14:creationId xmlns:p14="http://schemas.microsoft.com/office/powerpoint/2010/main" val="2075042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475412" cy="508000"/>
          </a:xfrm>
        </p:spPr>
        <p:txBody>
          <a:bodyPr>
            <a:normAutofit fontScale="90000"/>
          </a:bodyPr>
          <a:lstStyle/>
          <a:p>
            <a:pPr algn="ctr"/>
            <a:r>
              <a:rPr lang="en-US" dirty="0" smtClean="0"/>
              <a:t>Program Overview</a:t>
            </a:r>
            <a:br>
              <a:rPr lang="en-US" dirty="0" smtClean="0"/>
            </a:br>
            <a:endParaRPr lang="en-US" dirty="0"/>
          </a:p>
        </p:txBody>
      </p:sp>
      <p:sp>
        <p:nvSpPr>
          <p:cNvPr id="3" name="Content Placeholder 2"/>
          <p:cNvSpPr>
            <a:spLocks noGrp="1"/>
          </p:cNvSpPr>
          <p:nvPr>
            <p:ph idx="1"/>
          </p:nvPr>
        </p:nvSpPr>
        <p:spPr>
          <a:xfrm>
            <a:off x="914400" y="1447801"/>
            <a:ext cx="7559675" cy="4724400"/>
          </a:xfrm>
        </p:spPr>
        <p:txBody>
          <a:bodyPr>
            <a:normAutofit/>
          </a:bodyPr>
          <a:lstStyle/>
          <a:p>
            <a:r>
              <a:rPr lang="en-US" dirty="0" smtClean="0"/>
              <a:t>ACADEMIC</a:t>
            </a:r>
          </a:p>
          <a:p>
            <a:endParaRPr lang="en-US" dirty="0"/>
          </a:p>
          <a:p>
            <a:r>
              <a:rPr lang="en-US" dirty="0" smtClean="0"/>
              <a:t>CULTURAL</a:t>
            </a:r>
          </a:p>
          <a:p>
            <a:endParaRPr lang="en-US" dirty="0" smtClean="0"/>
          </a:p>
          <a:p>
            <a:r>
              <a:rPr lang="en-US" dirty="0" smtClean="0"/>
              <a:t>PHYSICAL FITNESS</a:t>
            </a:r>
          </a:p>
          <a:p>
            <a:endParaRPr lang="en-US" dirty="0"/>
          </a:p>
          <a:p>
            <a:r>
              <a:rPr lang="en-US" dirty="0" smtClean="0"/>
              <a:t>PSYCHO-SOCIAL SKILL DEVELOPMENT</a:t>
            </a:r>
          </a:p>
          <a:p>
            <a:endParaRPr lang="en-US" dirty="0"/>
          </a:p>
          <a:p>
            <a:r>
              <a:rPr lang="en-US" dirty="0" smtClean="0"/>
              <a:t>SPIRITUAL</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54275987"/>
      </p:ext>
    </p:extLst>
  </p:cSld>
  <p:clrMapOvr>
    <a:masterClrMapping/>
  </p:clrMapOvr>
  <p:transition advTm="1605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723496" cy="1524000"/>
          </a:xfrm>
        </p:spPr>
        <p:txBody>
          <a:bodyPr>
            <a:normAutofit/>
          </a:bodyPr>
          <a:lstStyle/>
          <a:p>
            <a:r>
              <a:rPr lang="en-US" dirty="0" smtClean="0"/>
              <a:t>Haitian principles Guiding Education for My Program</a:t>
            </a:r>
            <a:endParaRPr lang="en-US" dirty="0"/>
          </a:p>
        </p:txBody>
      </p:sp>
      <p:sp>
        <p:nvSpPr>
          <p:cNvPr id="3" name="Content Placeholder 2"/>
          <p:cNvSpPr>
            <a:spLocks noGrp="1"/>
          </p:cNvSpPr>
          <p:nvPr>
            <p:ph idx="1"/>
          </p:nvPr>
        </p:nvSpPr>
        <p:spPr>
          <a:xfrm>
            <a:off x="533400" y="254555"/>
            <a:ext cx="6554867" cy="4375784"/>
          </a:xfrm>
        </p:spPr>
        <p:txBody>
          <a:bodyPr>
            <a:noAutofit/>
          </a:bodyPr>
          <a:lstStyle/>
          <a:p>
            <a:r>
              <a:rPr lang="en-US" dirty="0" err="1" smtClean="0"/>
              <a:t>Gede</a:t>
            </a:r>
            <a:r>
              <a:rPr lang="en-US" dirty="0" smtClean="0"/>
              <a:t>  - Life and Death -Self</a:t>
            </a:r>
          </a:p>
          <a:p>
            <a:r>
              <a:rPr lang="en-US" dirty="0" err="1" smtClean="0"/>
              <a:t>Marasa</a:t>
            </a:r>
            <a:r>
              <a:rPr lang="en-US" dirty="0" smtClean="0"/>
              <a:t> – Duality –Self </a:t>
            </a:r>
          </a:p>
          <a:p>
            <a:r>
              <a:rPr lang="en-US" dirty="0" err="1" smtClean="0"/>
              <a:t>Ezili</a:t>
            </a:r>
            <a:r>
              <a:rPr lang="en-US" dirty="0" smtClean="0"/>
              <a:t> – Love – Interpersonal </a:t>
            </a:r>
          </a:p>
          <a:p>
            <a:r>
              <a:rPr lang="en-US" dirty="0" err="1" smtClean="0"/>
              <a:t>Simbi</a:t>
            </a:r>
            <a:r>
              <a:rPr lang="en-US" dirty="0" smtClean="0"/>
              <a:t> – Healing - Interpersonal</a:t>
            </a:r>
          </a:p>
          <a:p>
            <a:r>
              <a:rPr lang="en-US" dirty="0" err="1" smtClean="0"/>
              <a:t>Legba</a:t>
            </a:r>
            <a:r>
              <a:rPr lang="en-US" dirty="0" smtClean="0"/>
              <a:t> – Crossroads - Community</a:t>
            </a:r>
          </a:p>
          <a:p>
            <a:r>
              <a:rPr lang="en-US" dirty="0" smtClean="0"/>
              <a:t>Jeni –  Individual  Alignment - Community</a:t>
            </a:r>
          </a:p>
          <a:p>
            <a:r>
              <a:rPr lang="en-US" dirty="0" err="1" smtClean="0"/>
              <a:t>Azaka</a:t>
            </a:r>
            <a:r>
              <a:rPr lang="en-US" dirty="0" smtClean="0"/>
              <a:t> – New Growth/Beginnings = Community</a:t>
            </a:r>
            <a:endParaRPr lang="en-US" dirty="0"/>
          </a:p>
        </p:txBody>
      </p:sp>
      <p:pic>
        <p:nvPicPr>
          <p:cNvPr id="4" name="Picture 3" descr="Original file ‎ (1,024 × 768 pixels, file size: 31 KB, MIME type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7786" y="4886277"/>
            <a:ext cx="1376747" cy="743045"/>
          </a:xfrm>
          <a:prstGeom prst="rect">
            <a:avLst/>
          </a:prstGeom>
        </p:spPr>
      </p:pic>
      <p:pic>
        <p:nvPicPr>
          <p:cNvPr id="5" name="Picture 4" descr="Aventuras Extraordinarias: julio 20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085" y="2641604"/>
            <a:ext cx="1376746" cy="95098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30610" y="1393787"/>
            <a:ext cx="1407493" cy="91848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3084" y="5837266"/>
            <a:ext cx="1381449" cy="82980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78457" y="3848531"/>
            <a:ext cx="1376746" cy="78180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31023" y="254555"/>
            <a:ext cx="1445928" cy="883294"/>
          </a:xfrm>
          <a:prstGeom prst="rect">
            <a:avLst/>
          </a:prstGeom>
        </p:spPr>
      </p:pic>
    </p:spTree>
    <p:extLst>
      <p:ext uri="{BB962C8B-B14F-4D97-AF65-F5344CB8AC3E}">
        <p14:creationId xmlns:p14="http://schemas.microsoft.com/office/powerpoint/2010/main" val="2454149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43054"/>
            <a:ext cx="7778087" cy="976745"/>
          </a:xfrm>
        </p:spPr>
        <p:txBody>
          <a:bodyPr/>
          <a:lstStyle/>
          <a:p>
            <a:pPr algn="ctr"/>
            <a:r>
              <a:rPr lang="en-US" dirty="0" smtClean="0"/>
              <a:t>Program Themes</a:t>
            </a:r>
            <a:endParaRPr lang="en-US" dirty="0"/>
          </a:p>
        </p:txBody>
      </p:sp>
      <p:sp>
        <p:nvSpPr>
          <p:cNvPr id="3" name="Content Placeholder 2"/>
          <p:cNvSpPr>
            <a:spLocks noGrp="1"/>
          </p:cNvSpPr>
          <p:nvPr>
            <p:ph idx="1"/>
          </p:nvPr>
        </p:nvSpPr>
        <p:spPr>
          <a:xfrm>
            <a:off x="533400" y="533400"/>
            <a:ext cx="6554867" cy="4284260"/>
          </a:xfrm>
        </p:spPr>
        <p:txBody>
          <a:bodyPr>
            <a:normAutofit/>
          </a:bodyPr>
          <a:lstStyle/>
          <a:p>
            <a:pPr marL="0" indent="0">
              <a:buNone/>
            </a:pPr>
            <a:endParaRPr lang="en-US" dirty="0" smtClean="0"/>
          </a:p>
          <a:p>
            <a:pPr marL="0" indent="0">
              <a:buNone/>
            </a:pPr>
            <a:r>
              <a:rPr lang="en-US" dirty="0" smtClean="0"/>
              <a:t>Year 1  - Manifestation of God’s Love</a:t>
            </a:r>
          </a:p>
          <a:p>
            <a:pPr marL="0" indent="0">
              <a:buNone/>
            </a:pPr>
            <a:r>
              <a:rPr lang="en-US" dirty="0" smtClean="0"/>
              <a:t>Year 2 – Decolonizing the Imagination</a:t>
            </a:r>
          </a:p>
          <a:p>
            <a:pPr marL="0" indent="0">
              <a:buNone/>
            </a:pPr>
            <a:r>
              <a:rPr lang="en-US" dirty="0" smtClean="0"/>
              <a:t>Year 3 – Dream Actualized</a:t>
            </a:r>
          </a:p>
          <a:p>
            <a:pPr marL="0" indent="0">
              <a:buNone/>
            </a:pPr>
            <a:r>
              <a:rPr lang="en-US" dirty="0" smtClean="0"/>
              <a:t>Year 4 – Spiritual Consciousness Connects us to  a Divine Mind</a:t>
            </a:r>
          </a:p>
          <a:p>
            <a:pPr marL="0" indent="0">
              <a:buNone/>
            </a:pPr>
            <a:r>
              <a:rPr lang="en-US" dirty="0" smtClean="0"/>
              <a:t>Year </a:t>
            </a:r>
            <a:r>
              <a:rPr lang="en-US" dirty="0"/>
              <a:t>5</a:t>
            </a:r>
            <a:r>
              <a:rPr lang="en-US" dirty="0" smtClean="0"/>
              <a:t> – The Roots are Deep</a:t>
            </a:r>
          </a:p>
          <a:p>
            <a:pPr marL="0" indent="0">
              <a:buNone/>
            </a:pPr>
            <a:r>
              <a:rPr lang="en-US" dirty="0" smtClean="0"/>
              <a:t>Year </a:t>
            </a:r>
            <a:r>
              <a:rPr lang="en-US" dirty="0"/>
              <a:t>6</a:t>
            </a:r>
            <a:r>
              <a:rPr lang="en-US" dirty="0" smtClean="0"/>
              <a:t> -  The School is the Church and the Church is the School</a:t>
            </a:r>
          </a:p>
          <a:p>
            <a:pPr marL="0" indent="0">
              <a:buNone/>
            </a:pPr>
            <a:r>
              <a:rPr lang="en-US" dirty="0" smtClean="0"/>
              <a:t>Year 7 – Beyond Liberation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02655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928212" cy="1524000"/>
          </a:xfrm>
        </p:spPr>
        <p:txBody>
          <a:bodyPr/>
          <a:lstStyle/>
          <a:p>
            <a:pPr algn="ctr"/>
            <a:r>
              <a:rPr lang="en-US" dirty="0" smtClean="0"/>
              <a:t>Learning Triangulation</a:t>
            </a:r>
            <a:endParaRPr lang="en-US" dirty="0"/>
          </a:p>
        </p:txBody>
      </p:sp>
      <p:sp>
        <p:nvSpPr>
          <p:cNvPr id="3" name="Content Placeholder 2"/>
          <p:cNvSpPr>
            <a:spLocks noGrp="1"/>
          </p:cNvSpPr>
          <p:nvPr>
            <p:ph idx="1"/>
          </p:nvPr>
        </p:nvSpPr>
        <p:spPr/>
        <p:txBody>
          <a:bodyPr/>
          <a:lstStyle/>
          <a:p>
            <a:r>
              <a:rPr lang="en-US" dirty="0" smtClean="0"/>
              <a:t>Visual </a:t>
            </a:r>
          </a:p>
          <a:p>
            <a:r>
              <a:rPr lang="en-US" dirty="0" smtClean="0"/>
              <a:t>Audio</a:t>
            </a:r>
          </a:p>
          <a:p>
            <a:r>
              <a:rPr lang="en-US" dirty="0" smtClean="0"/>
              <a:t>Oral</a:t>
            </a:r>
          </a:p>
          <a:p>
            <a:r>
              <a:rPr lang="en-US" dirty="0" smtClean="0"/>
              <a:t>Written</a:t>
            </a:r>
          </a:p>
          <a:p>
            <a:r>
              <a:rPr lang="en-US" dirty="0" smtClean="0"/>
              <a:t>Reflection</a:t>
            </a:r>
          </a:p>
          <a:p>
            <a:r>
              <a:rPr lang="en-US" dirty="0" smtClean="0"/>
              <a:t>Sharing</a:t>
            </a:r>
            <a:endParaRPr lang="en-US" dirty="0"/>
          </a:p>
        </p:txBody>
      </p:sp>
    </p:spTree>
    <p:extLst>
      <p:ext uri="{BB962C8B-B14F-4D97-AF65-F5344CB8AC3E}">
        <p14:creationId xmlns:p14="http://schemas.microsoft.com/office/powerpoint/2010/main" val="3578505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4495800"/>
            <a:ext cx="8075546" cy="1524000"/>
          </a:xfrm>
        </p:spPr>
        <p:txBody>
          <a:bodyPr>
            <a:normAutofit fontScale="90000"/>
          </a:bodyPr>
          <a:lstStyle/>
          <a:p>
            <a:pPr algn="ctr"/>
            <a:r>
              <a:rPr lang="en-US" dirty="0"/>
              <a:t> </a:t>
            </a:r>
            <a:r>
              <a:rPr lang="en-US" dirty="0" smtClean="0"/>
              <a:t>   Social </a:t>
            </a:r>
            <a:r>
              <a:rPr lang="en-US" dirty="0" err="1" smtClean="0"/>
              <a:t>StuDies</a:t>
            </a:r>
            <a:r>
              <a:rPr lang="en-US" dirty="0" smtClean="0"/>
              <a:t> </a:t>
            </a:r>
            <a:r>
              <a:rPr lang="en-US" dirty="0"/>
              <a:t/>
            </a:r>
            <a:br>
              <a:rPr lang="en-US" dirty="0"/>
            </a:br>
            <a:r>
              <a:rPr lang="en-US" dirty="0" smtClean="0"/>
              <a:t>and </a:t>
            </a:r>
            <a:br>
              <a:rPr lang="en-US" dirty="0" smtClean="0"/>
            </a:br>
            <a:r>
              <a:rPr lang="en-US" dirty="0" smtClean="0"/>
              <a:t>Haitian Youth</a:t>
            </a:r>
            <a:endParaRPr lang="en-US" dirty="0"/>
          </a:p>
        </p:txBody>
      </p:sp>
      <p:sp>
        <p:nvSpPr>
          <p:cNvPr id="3" name="Content Placeholder 2"/>
          <p:cNvSpPr>
            <a:spLocks noGrp="1"/>
          </p:cNvSpPr>
          <p:nvPr>
            <p:ph idx="1"/>
          </p:nvPr>
        </p:nvSpPr>
        <p:spPr>
          <a:xfrm>
            <a:off x="533400" y="0"/>
            <a:ext cx="6554867" cy="4301070"/>
          </a:xfrm>
        </p:spPr>
        <p:txBody>
          <a:bodyPr>
            <a:normAutofit/>
          </a:bodyPr>
          <a:lstStyle/>
          <a:p>
            <a:r>
              <a:rPr lang="en-US" sz="2400" dirty="0" smtClean="0"/>
              <a:t>How do we support a strong academic identity of Haitian youth as they navigate and master a conflicting and contradictory academic and social context of school?</a:t>
            </a:r>
            <a:endParaRPr lang="en-US" sz="2400" dirty="0"/>
          </a:p>
        </p:txBody>
      </p:sp>
    </p:spTree>
    <p:extLst>
      <p:ext uri="{BB962C8B-B14F-4D97-AF65-F5344CB8AC3E}">
        <p14:creationId xmlns:p14="http://schemas.microsoft.com/office/powerpoint/2010/main" val="1374526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31112"/>
            <a:ext cx="8342971" cy="1524000"/>
          </a:xfrm>
        </p:spPr>
        <p:txBody>
          <a:bodyPr>
            <a:normAutofit fontScale="90000"/>
          </a:bodyPr>
          <a:lstStyle/>
          <a:p>
            <a:pPr algn="ctr"/>
            <a:r>
              <a:rPr lang="en-US" dirty="0" smtClean="0"/>
              <a:t>Areas of Social Critical Investigation </a:t>
            </a:r>
            <a:br>
              <a:rPr lang="en-US" dirty="0" smtClean="0"/>
            </a:br>
            <a:r>
              <a:rPr lang="en-US" dirty="0" smtClean="0"/>
              <a:t>&amp; </a:t>
            </a:r>
            <a:br>
              <a:rPr lang="en-US" dirty="0" smtClean="0"/>
            </a:br>
            <a:r>
              <a:rPr lang="en-US" dirty="0" smtClean="0"/>
              <a:t> Proposed Student Activities</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 Riots for Civic Change in Haiti</a:t>
            </a:r>
          </a:p>
          <a:p>
            <a:r>
              <a:rPr lang="en-US" dirty="0" smtClean="0"/>
              <a:t>Haiti in Global Context</a:t>
            </a:r>
          </a:p>
          <a:p>
            <a:r>
              <a:rPr lang="en-US" dirty="0" smtClean="0"/>
              <a:t>Migration Patterns of Haitian in the Diaspora</a:t>
            </a:r>
          </a:p>
          <a:p>
            <a:r>
              <a:rPr lang="en-US" dirty="0" smtClean="0"/>
              <a:t>Using Census Data to create Social Portrait of Haitians </a:t>
            </a:r>
          </a:p>
          <a:p>
            <a:r>
              <a:rPr lang="en-US" dirty="0" smtClean="0"/>
              <a:t>Historical Relationship with Bolivia, Venezuela, US</a:t>
            </a:r>
          </a:p>
          <a:p>
            <a:r>
              <a:rPr lang="en-US" dirty="0" smtClean="0"/>
              <a:t>Haitian Revolution as a lens for Black Consciousness in the Americas</a:t>
            </a:r>
          </a:p>
          <a:p>
            <a:r>
              <a:rPr lang="en-US" dirty="0"/>
              <a:t>http://www.clutchmagonline.com/2013/01/new-study-black-students-who-are-taught-racial-pride-do-better-in-school/</a:t>
            </a:r>
          </a:p>
          <a:p>
            <a:endParaRPr lang="en-US" dirty="0" smtClean="0"/>
          </a:p>
          <a:p>
            <a:endParaRPr lang="en-US" dirty="0"/>
          </a:p>
        </p:txBody>
      </p:sp>
    </p:spTree>
    <p:extLst>
      <p:ext uri="{BB962C8B-B14F-4D97-AF65-F5344CB8AC3E}">
        <p14:creationId xmlns:p14="http://schemas.microsoft.com/office/powerpoint/2010/main" val="753615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7740805" cy="533399"/>
          </a:xfrm>
        </p:spPr>
        <p:txBody>
          <a:bodyPr>
            <a:normAutofit fontScale="90000"/>
          </a:bodyPr>
          <a:lstStyle/>
          <a:p>
            <a:pPr algn="ctr"/>
            <a:r>
              <a:rPr lang="en-US" dirty="0" smtClean="0"/>
              <a:t>Dr. Charlene Desir</a:t>
            </a:r>
            <a:br>
              <a:rPr lang="en-US" dirty="0" smtClean="0"/>
            </a:br>
            <a:r>
              <a:rPr lang="en-US" dirty="0" smtClean="0"/>
              <a:t>NSU</a:t>
            </a:r>
            <a:br>
              <a:rPr lang="en-US" dirty="0" smtClean="0"/>
            </a:br>
            <a:r>
              <a:rPr lang="en-US" dirty="0" smtClean="0"/>
              <a:t>Ten, GLOBAL</a:t>
            </a:r>
            <a:br>
              <a:rPr lang="en-US" dirty="0" smtClean="0"/>
            </a:br>
            <a:r>
              <a:rPr lang="en-US" dirty="0" smtClean="0"/>
              <a:t>cdesir13@gmail.com</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98595" y="533400"/>
            <a:ext cx="3323064" cy="3767138"/>
          </a:xfr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2267302" y="843043"/>
            <a:ext cx="4064000" cy="3444714"/>
          </a:xfrm>
          <a:prstGeom prst="rect">
            <a:avLst/>
          </a:prstGeom>
        </p:spPr>
      </p:pic>
    </p:spTree>
    <p:extLst>
      <p:ext uri="{BB962C8B-B14F-4D97-AF65-F5344CB8AC3E}">
        <p14:creationId xmlns:p14="http://schemas.microsoft.com/office/powerpoint/2010/main" val="3274746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61628"/>
          </a:xfrm>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sp>
        <p:nvSpPr>
          <p:cNvPr id="4" name="Content Placeholder 2"/>
          <p:cNvSpPr txBox="1">
            <a:spLocks/>
          </p:cNvSpPr>
          <p:nvPr/>
        </p:nvSpPr>
        <p:spPr>
          <a:xfrm>
            <a:off x="609600" y="1583764"/>
            <a:ext cx="8229600" cy="5124823"/>
          </a:xfrm>
          <a:prstGeom prst="rect">
            <a:avLst/>
          </a:prstGeom>
        </p:spPr>
        <p:txBody>
          <a:bodyPr vert="horz" lIns="91440" tIns="45720" rIns="91440" bIns="45720" rtlCol="0">
            <a:normAutofit fontScale="40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Bibb, A., &amp; Casimir, G. J. (1996). Haitian families. </a:t>
            </a:r>
            <a:r>
              <a:rPr lang="en-US" i="1" dirty="0" smtClean="0"/>
              <a:t>Ethnicity and family therapy (2nd ed.)</a:t>
            </a:r>
            <a:r>
              <a:rPr lang="en-US" dirty="0" smtClean="0"/>
              <a:t> (pp. 97-111). New York, NY, US: Guilford Press, New York, NY. </a:t>
            </a:r>
          </a:p>
          <a:p>
            <a:r>
              <a:rPr lang="en-US" dirty="0" smtClean="0"/>
              <a:t>De </a:t>
            </a:r>
            <a:r>
              <a:rPr lang="en-US" dirty="0" err="1" smtClean="0"/>
              <a:t>Santis</a:t>
            </a:r>
            <a:r>
              <a:rPr lang="en-US" dirty="0" smtClean="0"/>
              <a:t>, L., &amp; </a:t>
            </a:r>
            <a:r>
              <a:rPr lang="en-US" dirty="0" err="1" smtClean="0"/>
              <a:t>Ugarriza</a:t>
            </a:r>
            <a:r>
              <a:rPr lang="en-US" dirty="0" smtClean="0"/>
              <a:t>, D. N. (1995). Potential for intergenerational conflict in </a:t>
            </a:r>
            <a:r>
              <a:rPr lang="en-US" dirty="0" err="1" smtClean="0"/>
              <a:t>cuban</a:t>
            </a:r>
            <a:r>
              <a:rPr lang="en-US" dirty="0" smtClean="0"/>
              <a:t> and </a:t>
            </a:r>
            <a:r>
              <a:rPr lang="en-US" dirty="0" err="1" smtClean="0"/>
              <a:t>haitian</a:t>
            </a:r>
            <a:r>
              <a:rPr lang="en-US" dirty="0" smtClean="0"/>
              <a:t> immigrant families.</a:t>
            </a:r>
            <a:r>
              <a:rPr lang="en-US" i="1" dirty="0" smtClean="0"/>
              <a:t> Archives of Psychiatric Nursing, 9</a:t>
            </a:r>
            <a:r>
              <a:rPr lang="en-US" dirty="0" smtClean="0"/>
              <a:t>(6), 354-364. </a:t>
            </a:r>
            <a:r>
              <a:rPr lang="en-US" dirty="0" err="1" smtClean="0"/>
              <a:t>doi:</a:t>
            </a:r>
            <a:r>
              <a:rPr lang="en-US" u="sng" dirty="0" err="1" smtClean="0"/>
              <a:t>http</a:t>
            </a:r>
            <a:r>
              <a:rPr lang="en-US" u="sng" dirty="0" smtClean="0"/>
              <a:t>://dx.doi.org.ezproxy.fiu.edu/10.1016/S0883-9417(95)80059-X</a:t>
            </a:r>
            <a:r>
              <a:rPr lang="en-US" dirty="0" smtClean="0"/>
              <a:t> </a:t>
            </a:r>
          </a:p>
          <a:p>
            <a:pPr lvl="0"/>
            <a:r>
              <a:rPr lang="en-US" dirty="0"/>
              <a:t>Ferguson, G. &amp; Desir, C. (2014). </a:t>
            </a:r>
            <a:r>
              <a:rPr lang="en-US" i="1" dirty="0" err="1"/>
              <a:t>Ayiti</a:t>
            </a:r>
            <a:r>
              <a:rPr lang="en-US" i="1" dirty="0"/>
              <a:t> Cheri: Cultural Orientation of Early Adolescents in Rural Haiti</a:t>
            </a:r>
            <a:r>
              <a:rPr lang="en-US" dirty="0"/>
              <a:t>. The Journal of Early Adolescence, 34, (5), 620-636</a:t>
            </a:r>
            <a:r>
              <a:rPr lang="en-US" dirty="0" smtClean="0"/>
              <a:t>.</a:t>
            </a:r>
            <a:r>
              <a:rPr lang="en-US" dirty="0"/>
              <a:t> </a:t>
            </a:r>
          </a:p>
          <a:p>
            <a:pPr lvl="0"/>
            <a:r>
              <a:rPr lang="en-US" dirty="0"/>
              <a:t>Desir, C. (2011). (Invited) </a:t>
            </a:r>
            <a:r>
              <a:rPr lang="en-US" i="1" dirty="0"/>
              <a:t>Diasporic </a:t>
            </a:r>
            <a:r>
              <a:rPr lang="en-US" i="1" dirty="0" err="1"/>
              <a:t>Lakou</a:t>
            </a:r>
            <a:r>
              <a:rPr lang="en-US" i="1" dirty="0"/>
              <a:t>: A Haitian Academic Explores her Path to Haiti Pre and Post Earthquake</a:t>
            </a:r>
            <a:r>
              <a:rPr lang="en-US" dirty="0"/>
              <a:t>. Harvard Educational Review, 82 (2), </a:t>
            </a:r>
            <a:r>
              <a:rPr lang="en-US" dirty="0" smtClean="0"/>
              <a:t>278-295</a:t>
            </a:r>
            <a:r>
              <a:rPr lang="en-US" dirty="0"/>
              <a:t> </a:t>
            </a:r>
          </a:p>
          <a:p>
            <a:pPr lvl="0"/>
            <a:r>
              <a:rPr lang="en-US" dirty="0"/>
              <a:t>Desir, C. (2008). </a:t>
            </a:r>
            <a:r>
              <a:rPr lang="en-US" i="1" dirty="0"/>
              <a:t>Understanding the Sending Context of Haitian Immigrant Students</a:t>
            </a:r>
            <a:r>
              <a:rPr lang="en-US" dirty="0"/>
              <a:t>. Journal of Haitian Studies, 13 (2), 73-93</a:t>
            </a:r>
            <a:r>
              <a:rPr lang="en-US" dirty="0" smtClean="0"/>
              <a:t>.</a:t>
            </a:r>
          </a:p>
          <a:p>
            <a:r>
              <a:rPr lang="en-US" dirty="0" err="1" smtClean="0"/>
              <a:t>Desrosiers</a:t>
            </a:r>
            <a:r>
              <a:rPr lang="en-US" dirty="0" smtClean="0"/>
              <a:t>, A., &amp; St. </a:t>
            </a:r>
            <a:r>
              <a:rPr lang="en-US" dirty="0" err="1" smtClean="0"/>
              <a:t>Fleurose</a:t>
            </a:r>
            <a:r>
              <a:rPr lang="en-US" dirty="0" smtClean="0"/>
              <a:t>, S. (2002). Treating </a:t>
            </a:r>
            <a:r>
              <a:rPr lang="en-US" dirty="0" err="1" smtClean="0"/>
              <a:t>haitian</a:t>
            </a:r>
            <a:r>
              <a:rPr lang="en-US" dirty="0" smtClean="0"/>
              <a:t> patients: Key cultural aspects.</a:t>
            </a:r>
            <a:r>
              <a:rPr lang="en-US" i="1" dirty="0" smtClean="0"/>
              <a:t> American Journal of Psychotherapy, 56</a:t>
            </a:r>
            <a:r>
              <a:rPr lang="en-US" dirty="0" smtClean="0"/>
              <a:t>(4), 508-521. </a:t>
            </a:r>
          </a:p>
          <a:p>
            <a:r>
              <a:rPr lang="en-US" dirty="0" err="1" smtClean="0"/>
              <a:t>Doucet</a:t>
            </a:r>
            <a:r>
              <a:rPr lang="en-US" dirty="0" smtClean="0"/>
              <a:t>, F. (2011). (Re)constructing home and school: Immigrant parents, agency, and the (un)desirability of bridging multiple worlds.</a:t>
            </a:r>
            <a:r>
              <a:rPr lang="en-US" i="1" dirty="0" smtClean="0"/>
              <a:t> Teachers College Record, 113</a:t>
            </a:r>
            <a:r>
              <a:rPr lang="en-US" dirty="0" smtClean="0"/>
              <a:t>(12), 2705-2738. </a:t>
            </a:r>
          </a:p>
          <a:p>
            <a:r>
              <a:rPr lang="en-US" dirty="0" err="1" smtClean="0"/>
              <a:t>Doucet</a:t>
            </a:r>
            <a:r>
              <a:rPr lang="en-US" dirty="0" smtClean="0"/>
              <a:t>, F. (2011). Parent involvement as ritualized practice.</a:t>
            </a:r>
            <a:r>
              <a:rPr lang="en-US" i="1" dirty="0" smtClean="0"/>
              <a:t> Anthropology &amp; Education Quarterly, 42</a:t>
            </a:r>
            <a:r>
              <a:rPr lang="en-US" dirty="0" smtClean="0"/>
              <a:t>(4), 404-421. </a:t>
            </a:r>
            <a:r>
              <a:rPr lang="en-US" dirty="0" err="1" smtClean="0"/>
              <a:t>doi:</a:t>
            </a:r>
            <a:r>
              <a:rPr lang="en-US" u="sng" dirty="0" err="1" smtClean="0"/>
              <a:t>http</a:t>
            </a:r>
            <a:r>
              <a:rPr lang="en-US" u="sng" dirty="0" smtClean="0"/>
              <a:t>://</a:t>
            </a:r>
            <a:r>
              <a:rPr lang="en-US" u="sng" dirty="0" err="1" smtClean="0"/>
              <a:t>dx.doi.org.ezproxy.fiu.edu</a:t>
            </a:r>
            <a:r>
              <a:rPr lang="en-US" u="sng" dirty="0" smtClean="0"/>
              <a:t>/10.1111/j.1548-1492.2011.01148.x</a:t>
            </a:r>
            <a:r>
              <a:rPr lang="en-US" dirty="0" smtClean="0"/>
              <a:t> </a:t>
            </a:r>
          </a:p>
          <a:p>
            <a:r>
              <a:rPr lang="en-US" dirty="0" smtClean="0"/>
              <a:t>Felix, K. (2007). </a:t>
            </a:r>
            <a:r>
              <a:rPr lang="en-US" i="1" dirty="0" smtClean="0"/>
              <a:t>An examination of the relationship between family-of-origin health and marital satisfaction in protestant </a:t>
            </a:r>
            <a:r>
              <a:rPr lang="en-US" i="1" dirty="0" err="1" smtClean="0"/>
              <a:t>haitian</a:t>
            </a:r>
            <a:r>
              <a:rPr lang="en-US" i="1" dirty="0" smtClean="0"/>
              <a:t> </a:t>
            </a:r>
            <a:r>
              <a:rPr lang="en-US" i="1" dirty="0" err="1" smtClean="0"/>
              <a:t>american</a:t>
            </a:r>
            <a:r>
              <a:rPr lang="en-US" i="1" dirty="0" smtClean="0"/>
              <a:t> couples </a:t>
            </a:r>
            <a:r>
              <a:rPr lang="en-US" dirty="0" smtClean="0"/>
              <a:t>Available from </a:t>
            </a:r>
            <a:r>
              <a:rPr lang="en-US" dirty="0" err="1" smtClean="0"/>
              <a:t>PsycINFO</a:t>
            </a:r>
            <a:r>
              <a:rPr lang="en-US" dirty="0" smtClean="0"/>
              <a:t>. (622034217; 2007-99200-519). </a:t>
            </a:r>
          </a:p>
          <a:p>
            <a:r>
              <a:rPr lang="en-US" dirty="0" smtClean="0"/>
              <a:t>Francois, A. J. (Mar 1998). </a:t>
            </a:r>
            <a:r>
              <a:rPr lang="en-US" i="1" dirty="0" smtClean="0"/>
              <a:t>A manual of counseling and psychotherapy for minority immigrants of </a:t>
            </a:r>
            <a:r>
              <a:rPr lang="en-US" i="1" dirty="0" err="1" smtClean="0"/>
              <a:t>haitian</a:t>
            </a:r>
            <a:r>
              <a:rPr lang="en-US" i="1" dirty="0" smtClean="0"/>
              <a:t> descent </a:t>
            </a:r>
            <a:r>
              <a:rPr lang="en-US" dirty="0" smtClean="0"/>
              <a:t>Available from </a:t>
            </a:r>
            <a:r>
              <a:rPr lang="en-US" dirty="0" err="1" smtClean="0"/>
              <a:t>PsycINFO</a:t>
            </a:r>
            <a:r>
              <a:rPr lang="en-US" dirty="0" smtClean="0"/>
              <a:t>. (619374061; 1998-95006-374). </a:t>
            </a:r>
          </a:p>
          <a:p>
            <a:r>
              <a:rPr lang="en-US" dirty="0" smtClean="0"/>
              <a:t>Giles, H. C. (Feb 1992). </a:t>
            </a:r>
            <a:r>
              <a:rPr lang="en-US" i="1" dirty="0" smtClean="0"/>
              <a:t>The development of an instrument to assess the functioning of </a:t>
            </a:r>
            <a:r>
              <a:rPr lang="en-US" i="1" dirty="0" err="1" smtClean="0"/>
              <a:t>haitian</a:t>
            </a:r>
            <a:r>
              <a:rPr lang="en-US" i="1" dirty="0" smtClean="0"/>
              <a:t> immigrant families </a:t>
            </a:r>
            <a:r>
              <a:rPr lang="en-US" dirty="0" smtClean="0"/>
              <a:t>Available from </a:t>
            </a:r>
            <a:r>
              <a:rPr lang="en-US" dirty="0" err="1" smtClean="0"/>
              <a:t>PsycINFO</a:t>
            </a:r>
            <a:r>
              <a:rPr lang="en-US" dirty="0" smtClean="0"/>
              <a:t>. (618194513; 1992-76157-001). </a:t>
            </a:r>
          </a:p>
          <a:p>
            <a:r>
              <a:rPr lang="en-US" dirty="0" err="1" smtClean="0"/>
              <a:t>Gopaul-McNicol</a:t>
            </a:r>
            <a:r>
              <a:rPr lang="en-US" dirty="0" smtClean="0"/>
              <a:t>, S., Benjamin-</a:t>
            </a:r>
            <a:r>
              <a:rPr lang="en-US" dirty="0" err="1" smtClean="0"/>
              <a:t>Dartigue</a:t>
            </a:r>
            <a:r>
              <a:rPr lang="en-US" dirty="0" smtClean="0"/>
              <a:t>, D., &amp; Francois, E. (1998). Working with </a:t>
            </a:r>
            <a:r>
              <a:rPr lang="en-US" dirty="0" err="1" smtClean="0"/>
              <a:t>haitian</a:t>
            </a:r>
            <a:r>
              <a:rPr lang="en-US" dirty="0" smtClean="0"/>
              <a:t> </a:t>
            </a:r>
            <a:r>
              <a:rPr lang="en-US" dirty="0" err="1" smtClean="0"/>
              <a:t>canadian</a:t>
            </a:r>
            <a:r>
              <a:rPr lang="en-US" dirty="0" smtClean="0"/>
              <a:t> families.</a:t>
            </a:r>
            <a:r>
              <a:rPr lang="en-US" i="1" dirty="0" smtClean="0"/>
              <a:t> International Journal for the Advancement of </a:t>
            </a:r>
            <a:r>
              <a:rPr lang="en-US" i="1" dirty="0" err="1" smtClean="0"/>
              <a:t>Counselling</a:t>
            </a:r>
            <a:r>
              <a:rPr lang="en-US" i="1" dirty="0" smtClean="0"/>
              <a:t>, 20</a:t>
            </a:r>
            <a:r>
              <a:rPr lang="en-US" dirty="0" smtClean="0"/>
              <a:t>(3), 231-242. </a:t>
            </a:r>
            <a:r>
              <a:rPr lang="en-US" dirty="0" err="1" smtClean="0"/>
              <a:t>doi:</a:t>
            </a:r>
            <a:r>
              <a:rPr lang="en-US" u="sng" dirty="0" err="1" smtClean="0"/>
              <a:t>http</a:t>
            </a:r>
            <a:r>
              <a:rPr lang="en-US" u="sng" dirty="0" smtClean="0"/>
              <a:t>://</a:t>
            </a:r>
            <a:r>
              <a:rPr lang="en-US" u="sng" dirty="0" err="1" smtClean="0"/>
              <a:t>dx.doi.org.ezproxy.fiu.edu</a:t>
            </a:r>
            <a:r>
              <a:rPr lang="en-US" u="sng" dirty="0" smtClean="0"/>
              <a:t>/10.1023/A:1005368204341</a:t>
            </a:r>
            <a:r>
              <a:rPr lang="en-US" dirty="0" smtClean="0"/>
              <a:t> </a:t>
            </a:r>
          </a:p>
          <a:p>
            <a:r>
              <a:rPr lang="en-US" dirty="0"/>
              <a:t>Hall, P. &amp; </a:t>
            </a:r>
            <a:r>
              <a:rPr lang="en-US" dirty="0" err="1"/>
              <a:t>Batchelor</a:t>
            </a:r>
            <a:r>
              <a:rPr lang="en-US" dirty="0"/>
              <a:t>, L. (2015).</a:t>
            </a:r>
            <a:r>
              <a:rPr lang="en-US" b="1" dirty="0"/>
              <a:t> </a:t>
            </a:r>
            <a:r>
              <a:rPr lang="en-US" dirty="0"/>
              <a:t>Psychological Well-Being and Personality of Haitian-American Adults. American Psychological Association Conference. </a:t>
            </a:r>
            <a:r>
              <a:rPr lang="en-US" dirty="0" smtClean="0"/>
              <a:t>August.</a:t>
            </a:r>
          </a:p>
          <a:p>
            <a:r>
              <a:rPr lang="en-US" dirty="0" smtClean="0"/>
              <a:t>Jackson-Smith, P. D. (2008). </a:t>
            </a:r>
            <a:r>
              <a:rPr lang="en-US" i="1" dirty="0" smtClean="0"/>
              <a:t>The role of resiliency in the journey from welfare to self-sufficiency for former welfare recipients: A quantitative study </a:t>
            </a:r>
            <a:r>
              <a:rPr lang="en-US" dirty="0" smtClean="0"/>
              <a:t>Available from </a:t>
            </a:r>
            <a:r>
              <a:rPr lang="en-US" dirty="0" err="1" smtClean="0"/>
              <a:t>PsycINFO</a:t>
            </a:r>
            <a:r>
              <a:rPr lang="en-US" dirty="0" smtClean="0"/>
              <a:t>. (621717339; 2008-99030-549). </a:t>
            </a:r>
          </a:p>
          <a:p>
            <a:r>
              <a:rPr lang="en-US" dirty="0" smtClean="0"/>
              <a:t>James, R., Sr. (2007). </a:t>
            </a:r>
            <a:r>
              <a:rPr lang="en-US" i="1" dirty="0" smtClean="0"/>
              <a:t>Jamaican migration theory: Shift in family dynamics in </a:t>
            </a:r>
            <a:r>
              <a:rPr lang="en-US" i="1" dirty="0" err="1" smtClean="0"/>
              <a:t>jamaican</a:t>
            </a:r>
            <a:r>
              <a:rPr lang="en-US" i="1" dirty="0" smtClean="0"/>
              <a:t> families that migrate from </a:t>
            </a:r>
            <a:r>
              <a:rPr lang="en-US" i="1" dirty="0" err="1" smtClean="0"/>
              <a:t>jamaica</a:t>
            </a:r>
            <a:r>
              <a:rPr lang="en-US" i="1" dirty="0" smtClean="0"/>
              <a:t> to the united states </a:t>
            </a:r>
            <a:r>
              <a:rPr lang="en-US" dirty="0" smtClean="0"/>
              <a:t>Available from </a:t>
            </a:r>
            <a:r>
              <a:rPr lang="en-US" dirty="0" err="1" smtClean="0"/>
              <a:t>PsycINFO</a:t>
            </a:r>
            <a:r>
              <a:rPr lang="en-US" dirty="0" smtClean="0"/>
              <a:t>. (622006340; 2007-99002-195). </a:t>
            </a:r>
          </a:p>
          <a:p>
            <a:r>
              <a:rPr lang="en-US" dirty="0" smtClean="0"/>
              <a:t>Jean, C. (May 2003). </a:t>
            </a:r>
            <a:r>
              <a:rPr lang="en-US" i="1" dirty="0" smtClean="0"/>
              <a:t>Parent education training for </a:t>
            </a:r>
            <a:r>
              <a:rPr lang="en-US" i="1" dirty="0" err="1" smtClean="0"/>
              <a:t>haitian</a:t>
            </a:r>
            <a:r>
              <a:rPr lang="en-US" i="1" dirty="0" smtClean="0"/>
              <a:t> parents: A program design </a:t>
            </a:r>
            <a:r>
              <a:rPr lang="en-US" dirty="0" smtClean="0"/>
              <a:t>Available from </a:t>
            </a:r>
            <a:r>
              <a:rPr lang="en-US" dirty="0" err="1" smtClean="0"/>
              <a:t>PsycINFO</a:t>
            </a:r>
            <a:r>
              <a:rPr lang="en-US" dirty="0" smtClean="0"/>
              <a:t>. (620239599; 2003-95010-267). </a:t>
            </a:r>
          </a:p>
          <a:p>
            <a:endParaRPr lang="en-US" dirty="0"/>
          </a:p>
        </p:txBody>
      </p:sp>
    </p:spTree>
    <p:extLst>
      <p:ext uri="{BB962C8B-B14F-4D97-AF65-F5344CB8AC3E}">
        <p14:creationId xmlns:p14="http://schemas.microsoft.com/office/powerpoint/2010/main" val="362881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652655"/>
            <a:ext cx="6512511" cy="1080654"/>
          </a:xfrm>
        </p:spPr>
        <p:txBody>
          <a:bodyPr>
            <a:normAutofit fontScale="90000"/>
          </a:bodyPr>
          <a:lstStyle/>
          <a:p>
            <a:pPr marL="0" indent="0" algn="ctr">
              <a:buNone/>
            </a:pPr>
            <a:r>
              <a:rPr lang="en-US" dirty="0" smtClean="0"/>
              <a:t> Haitian Ancestral Epistemology </a:t>
            </a:r>
            <a:br>
              <a:rPr lang="en-US" dirty="0" smtClean="0"/>
            </a:br>
            <a:endParaRPr lang="en-US" dirty="0"/>
          </a:p>
        </p:txBody>
      </p:sp>
      <p:pic>
        <p:nvPicPr>
          <p:cNvPr id="6" name="Content Placeholder 5"/>
          <p:cNvPicPr>
            <a:picLocks noGrp="1" noChangeAspect="1"/>
          </p:cNvPicPr>
          <p:nvPr>
            <p:ph sz="half" idx="13"/>
          </p:nvPr>
        </p:nvPicPr>
        <p:blipFill>
          <a:blip r:embed="rId2" cstate="email">
            <a:extLst>
              <a:ext uri="{28A0092B-C50C-407E-A947-70E740481C1C}">
                <a14:useLocalDpi xmlns:a14="http://schemas.microsoft.com/office/drawing/2010/main" val="0"/>
              </a:ext>
            </a:extLst>
          </a:blip>
          <a:stretch>
            <a:fillRect/>
          </a:stretch>
        </p:blipFill>
        <p:spPr>
          <a:xfrm>
            <a:off x="5015111" y="731838"/>
            <a:ext cx="2606277" cy="3475037"/>
          </a:xfrm>
          <a:prstGeom prst="rect">
            <a:avLst/>
          </a:prstGeom>
        </p:spPr>
      </p:pic>
      <p:pic>
        <p:nvPicPr>
          <p:cNvPr id="5" name="Content Placeholder 4"/>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1513086" y="731838"/>
            <a:ext cx="2606277" cy="347503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3715" y="365918"/>
            <a:ext cx="6317673" cy="4884955"/>
          </a:xfrm>
          <a:prstGeom prst="rect">
            <a:avLst/>
          </a:prstGeom>
        </p:spPr>
      </p:pic>
    </p:spTree>
    <p:extLst>
      <p:ext uri="{BB962C8B-B14F-4D97-AF65-F5344CB8AC3E}">
        <p14:creationId xmlns:p14="http://schemas.microsoft.com/office/powerpoint/2010/main" val="118066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r>
              <a:rPr lang="en-US" smtClean="0"/>
              <a:t>)</a:t>
            </a:r>
            <a:endParaRPr lang="en-US"/>
          </a:p>
        </p:txBody>
      </p:sp>
      <p:sp>
        <p:nvSpPr>
          <p:cNvPr id="3" name="Content Placeholder 2"/>
          <p:cNvSpPr>
            <a:spLocks noGrp="1"/>
          </p:cNvSpPr>
          <p:nvPr>
            <p:ph idx="1"/>
          </p:nvPr>
        </p:nvSpPr>
        <p:spPr/>
        <p:txBody>
          <a:bodyPr>
            <a:normAutofit fontScale="47500" lnSpcReduction="20000"/>
          </a:bodyPr>
          <a:lstStyle/>
          <a:p>
            <a:r>
              <a:rPr lang="en-US" dirty="0"/>
              <a:t>Johnson, M. E. (2010). </a:t>
            </a:r>
            <a:r>
              <a:rPr lang="en-US" i="1" dirty="0"/>
              <a:t>An examination of the mediating effects of </a:t>
            </a:r>
            <a:r>
              <a:rPr lang="en-US" i="1" dirty="0" err="1"/>
              <a:t>psychosociocultural</a:t>
            </a:r>
            <a:r>
              <a:rPr lang="en-US" i="1" dirty="0"/>
              <a:t> factors, and neighborhood characteristics on depression symptomatology: A comparison of afro-</a:t>
            </a:r>
            <a:r>
              <a:rPr lang="en-US" i="1" dirty="0" err="1"/>
              <a:t>caribbeans</a:t>
            </a:r>
            <a:r>
              <a:rPr lang="en-US" i="1" dirty="0"/>
              <a:t> and </a:t>
            </a:r>
            <a:r>
              <a:rPr lang="en-US" i="1" dirty="0" err="1"/>
              <a:t>african</a:t>
            </a:r>
            <a:r>
              <a:rPr lang="en-US" i="1" dirty="0"/>
              <a:t> </a:t>
            </a:r>
            <a:r>
              <a:rPr lang="en-US" i="1" dirty="0" err="1"/>
              <a:t>americans</a:t>
            </a:r>
            <a:r>
              <a:rPr lang="en-US" i="1" dirty="0"/>
              <a:t> </a:t>
            </a:r>
            <a:r>
              <a:rPr lang="en-US" dirty="0"/>
              <a:t>Available from </a:t>
            </a:r>
            <a:r>
              <a:rPr lang="en-US" dirty="0" err="1"/>
              <a:t>PsycINFO</a:t>
            </a:r>
            <a:r>
              <a:rPr lang="en-US" dirty="0"/>
              <a:t>. (822366903; 2010-99210-505). </a:t>
            </a:r>
          </a:p>
          <a:p>
            <a:r>
              <a:rPr lang="en-US" dirty="0"/>
              <a:t>Lee, M. K. (2008). </a:t>
            </a:r>
            <a:r>
              <a:rPr lang="en-US" i="1" dirty="0"/>
              <a:t>Temporal changes in immigration stress, adaptation, and the factors contributing to the immigration-adaptation process in newly immigrant parents </a:t>
            </a:r>
            <a:r>
              <a:rPr lang="en-US" dirty="0"/>
              <a:t>Available from </a:t>
            </a:r>
            <a:r>
              <a:rPr lang="en-US" dirty="0" err="1"/>
              <a:t>PsycINFO</a:t>
            </a:r>
            <a:r>
              <a:rPr lang="en-US" dirty="0"/>
              <a:t>. (621720516; 2008-99040-382). </a:t>
            </a:r>
          </a:p>
          <a:p>
            <a:r>
              <a:rPr lang="en-US" dirty="0" err="1"/>
              <a:t>Menos</a:t>
            </a:r>
            <a:r>
              <a:rPr lang="en-US" dirty="0"/>
              <a:t>, J. (2005). </a:t>
            </a:r>
            <a:r>
              <a:rPr lang="en-US" i="1" dirty="0"/>
              <a:t>Haitian families</a:t>
            </a:r>
            <a:r>
              <a:rPr lang="en-US" dirty="0"/>
              <a:t>. New York, NY, US: Guilford Press, New York, NY. </a:t>
            </a:r>
          </a:p>
          <a:p>
            <a:r>
              <a:rPr lang="en-US" dirty="0"/>
              <a:t>Michel, J. (2004). </a:t>
            </a:r>
            <a:r>
              <a:rPr lang="en-US" i="1" dirty="0"/>
              <a:t>Identity development of young women from </a:t>
            </a:r>
            <a:r>
              <a:rPr lang="en-US" i="1" dirty="0" err="1"/>
              <a:t>haitian</a:t>
            </a:r>
            <a:r>
              <a:rPr lang="en-US" i="1" dirty="0"/>
              <a:t> immigrant families in the united states: A qualitative exploratory study </a:t>
            </a:r>
            <a:r>
              <a:rPr lang="en-US" dirty="0"/>
              <a:t>Available from </a:t>
            </a:r>
            <a:r>
              <a:rPr lang="en-US" dirty="0" err="1"/>
              <a:t>PsycINFO</a:t>
            </a:r>
            <a:r>
              <a:rPr lang="en-US" dirty="0"/>
              <a:t>. (620624207; 2004-99006-252). </a:t>
            </a:r>
          </a:p>
          <a:p>
            <a:r>
              <a:rPr lang="en-US" dirty="0"/>
              <a:t>Nicholas, T., </a:t>
            </a:r>
            <a:r>
              <a:rPr lang="en-US" dirty="0" err="1"/>
              <a:t>Stepick</a:t>
            </a:r>
            <a:r>
              <a:rPr lang="en-US" dirty="0"/>
              <a:t>, A., &amp; </a:t>
            </a:r>
            <a:r>
              <a:rPr lang="en-US" dirty="0" err="1"/>
              <a:t>Stepick</a:t>
            </a:r>
            <a:r>
              <a:rPr lang="en-US" dirty="0"/>
              <a:t>, C. D. (2008). "Here's your diploma, mom!" family obligation and multiple pathways to success.</a:t>
            </a:r>
            <a:r>
              <a:rPr lang="en-US" i="1" dirty="0"/>
              <a:t> Annals of the American Academy of Political and Social Science, 620</a:t>
            </a:r>
            <a:r>
              <a:rPr lang="en-US" dirty="0"/>
              <a:t>(1), 237-252. </a:t>
            </a:r>
            <a:r>
              <a:rPr lang="en-US" dirty="0" err="1"/>
              <a:t>doi:</a:t>
            </a:r>
            <a:r>
              <a:rPr lang="en-US" u="sng" dirty="0" err="1"/>
              <a:t>http</a:t>
            </a:r>
            <a:r>
              <a:rPr lang="en-US" u="sng" dirty="0"/>
              <a:t>://</a:t>
            </a:r>
            <a:r>
              <a:rPr lang="en-US" u="sng" dirty="0" err="1"/>
              <a:t>dx.doi.org.ezproxy.fiu.edu</a:t>
            </a:r>
            <a:r>
              <a:rPr lang="en-US" u="sng" dirty="0"/>
              <a:t>/10.1177/0002716208322781</a:t>
            </a:r>
            <a:r>
              <a:rPr lang="en-US" dirty="0"/>
              <a:t> </a:t>
            </a:r>
          </a:p>
          <a:p>
            <a:r>
              <a:rPr lang="en-US" dirty="0"/>
              <a:t>Nicolas, G., </a:t>
            </a:r>
            <a:r>
              <a:rPr lang="en-US" dirty="0" err="1"/>
              <a:t>Desilva</a:t>
            </a:r>
            <a:r>
              <a:rPr lang="en-US" dirty="0"/>
              <a:t>, A., Prater, K., &amp; </a:t>
            </a:r>
            <a:r>
              <a:rPr lang="en-US" dirty="0" err="1"/>
              <a:t>Bronkoski</a:t>
            </a:r>
            <a:r>
              <a:rPr lang="en-US" dirty="0"/>
              <a:t>, E. (2009). Empathic family stress as a sign of family connectedness in </a:t>
            </a:r>
            <a:r>
              <a:rPr lang="en-US" dirty="0" err="1"/>
              <a:t>haitian</a:t>
            </a:r>
            <a:r>
              <a:rPr lang="en-US" dirty="0"/>
              <a:t> immigrants.</a:t>
            </a:r>
            <a:r>
              <a:rPr lang="en-US" i="1" dirty="0"/>
              <a:t> Family Process, 48</a:t>
            </a:r>
            <a:r>
              <a:rPr lang="en-US" dirty="0"/>
              <a:t>(1), 135-150. </a:t>
            </a:r>
            <a:r>
              <a:rPr lang="en-US" dirty="0" err="1"/>
              <a:t>doi:</a:t>
            </a:r>
            <a:r>
              <a:rPr lang="en-US" u="sng" dirty="0" err="1"/>
              <a:t>http</a:t>
            </a:r>
            <a:r>
              <a:rPr lang="en-US" u="sng" dirty="0"/>
              <a:t>://</a:t>
            </a:r>
            <a:r>
              <a:rPr lang="en-US" u="sng" dirty="0" err="1"/>
              <a:t>dx.doi.org.ezproxy.fiu.edu</a:t>
            </a:r>
            <a:r>
              <a:rPr lang="en-US" u="sng" dirty="0"/>
              <a:t>/10.1111/j.1545-5300.2009.01272.x</a:t>
            </a:r>
            <a:r>
              <a:rPr lang="en-US" dirty="0"/>
              <a:t> </a:t>
            </a:r>
          </a:p>
          <a:p>
            <a:r>
              <a:rPr lang="en-US" dirty="0"/>
              <a:t>Nicolas, G., </a:t>
            </a:r>
            <a:r>
              <a:rPr lang="en-US" dirty="0" err="1"/>
              <a:t>DeSilva</a:t>
            </a:r>
            <a:r>
              <a:rPr lang="en-US" dirty="0"/>
              <a:t>, A., &amp; </a:t>
            </a:r>
            <a:r>
              <a:rPr lang="en-US" dirty="0" err="1"/>
              <a:t>Rabenstein</a:t>
            </a:r>
            <a:r>
              <a:rPr lang="en-US" dirty="0"/>
              <a:t>, K. (2009). Educational attainment of </a:t>
            </a:r>
            <a:r>
              <a:rPr lang="en-US" dirty="0" err="1"/>
              <a:t>haitian</a:t>
            </a:r>
            <a:r>
              <a:rPr lang="en-US" dirty="0"/>
              <a:t> immigrants.</a:t>
            </a:r>
            <a:r>
              <a:rPr lang="en-US" i="1" dirty="0"/>
              <a:t> Urban Education, 44</a:t>
            </a:r>
            <a:r>
              <a:rPr lang="en-US" dirty="0"/>
              <a:t>(6), 664-686. </a:t>
            </a:r>
            <a:r>
              <a:rPr lang="en-US" dirty="0" err="1"/>
              <a:t>doi:</a:t>
            </a:r>
            <a:r>
              <a:rPr lang="en-US" u="sng" dirty="0" err="1"/>
              <a:t>http</a:t>
            </a:r>
            <a:r>
              <a:rPr lang="en-US" u="sng" dirty="0"/>
              <a:t>://</a:t>
            </a:r>
            <a:r>
              <a:rPr lang="en-US" u="sng" dirty="0" err="1"/>
              <a:t>dx.doi.org.ezproxy.fiu.edu</a:t>
            </a:r>
            <a:r>
              <a:rPr lang="en-US" u="sng" dirty="0"/>
              <a:t>/10.1177/0042085908322704</a:t>
            </a:r>
            <a:r>
              <a:rPr lang="en-US" dirty="0"/>
              <a:t> </a:t>
            </a:r>
          </a:p>
          <a:p>
            <a:r>
              <a:rPr lang="en-US" dirty="0"/>
              <a:t>US Census American Community Survey 2009</a:t>
            </a:r>
          </a:p>
          <a:p>
            <a:r>
              <a:rPr lang="en-US" dirty="0"/>
              <a:t>US Census American Community Survey 2012</a:t>
            </a:r>
          </a:p>
          <a:p>
            <a:endParaRPr lang="en-US" dirty="0"/>
          </a:p>
        </p:txBody>
      </p:sp>
    </p:spTree>
    <p:extLst>
      <p:ext uri="{BB962C8B-B14F-4D97-AF65-F5344CB8AC3E}">
        <p14:creationId xmlns:p14="http://schemas.microsoft.com/office/powerpoint/2010/main" val="309059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64" y="671014"/>
            <a:ext cx="8505413" cy="2319867"/>
          </a:xfrm>
        </p:spPr>
        <p:txBody>
          <a:bodyPr>
            <a:normAutofit/>
          </a:bodyPr>
          <a:lstStyle/>
          <a:p>
            <a:r>
              <a:rPr lang="en-US" dirty="0" smtClean="0"/>
              <a:t>What is your ancestral History?</a:t>
            </a:r>
            <a:br>
              <a:rPr lang="en-US" dirty="0" smtClean="0"/>
            </a:br>
            <a:r>
              <a:rPr lang="en-US" dirty="0"/>
              <a:t/>
            </a:r>
            <a:br>
              <a:rPr lang="en-US" dirty="0"/>
            </a:br>
            <a:r>
              <a:rPr lang="en-US" dirty="0" smtClean="0"/>
              <a:t>How does it influence your life &amp; your work?</a:t>
            </a:r>
            <a:endParaRPr lang="en-US" dirty="0"/>
          </a:p>
        </p:txBody>
      </p:sp>
      <p:sp>
        <p:nvSpPr>
          <p:cNvPr id="3" name="Text Placeholder 2"/>
          <p:cNvSpPr>
            <a:spLocks noGrp="1"/>
          </p:cNvSpPr>
          <p:nvPr>
            <p:ph type="body" idx="1"/>
          </p:nvPr>
        </p:nvSpPr>
        <p:spPr/>
        <p:txBody>
          <a:bodyPr>
            <a:normAutofit/>
          </a:bodyPr>
          <a:lstStyle/>
          <a:p>
            <a:r>
              <a:rPr lang="en-US" sz="3600" dirty="0" smtClean="0"/>
              <a:t> Reflection Activity</a:t>
            </a:r>
            <a:endParaRPr lang="en-US" sz="3600" dirty="0"/>
          </a:p>
        </p:txBody>
      </p:sp>
    </p:spTree>
    <p:extLst>
      <p:ext uri="{BB962C8B-B14F-4D97-AF65-F5344CB8AC3E}">
        <p14:creationId xmlns:p14="http://schemas.microsoft.com/office/powerpoint/2010/main" val="74817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105400"/>
            <a:ext cx="6512511" cy="1143000"/>
          </a:xfrm>
        </p:spPr>
        <p:txBody>
          <a:bodyPr/>
          <a:lstStyle/>
          <a:p>
            <a:pPr algn="r"/>
            <a:r>
              <a:rPr lang="en-US" dirty="0" smtClean="0"/>
              <a:t>LÒT BÒ DLO</a:t>
            </a:r>
            <a:endParaRPr lang="en-US" dirty="0"/>
          </a:p>
        </p:txBody>
      </p:sp>
      <p:sp>
        <p:nvSpPr>
          <p:cNvPr id="3" name="Content Placeholder 2"/>
          <p:cNvSpPr>
            <a:spLocks noGrp="1"/>
          </p:cNvSpPr>
          <p:nvPr>
            <p:ph idx="1"/>
          </p:nvPr>
        </p:nvSpPr>
        <p:spPr>
          <a:xfrm>
            <a:off x="-304800" y="3583940"/>
            <a:ext cx="9072831" cy="1143000"/>
          </a:xfrm>
          <a:prstGeom prst="rect">
            <a:avLst/>
          </a:prstGeom>
        </p:spPr>
        <p:txBody>
          <a:bodyPr>
            <a:normAutofit fontScale="25000" lnSpcReduction="20000"/>
          </a:bodyPr>
          <a:lstStyle/>
          <a:p>
            <a:endParaRPr lang="en-US" sz="3600" dirty="0" smtClean="0"/>
          </a:p>
          <a:p>
            <a:endParaRPr lang="en-US" sz="3600" dirty="0"/>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r>
              <a:rPr lang="en-US" sz="12800" dirty="0" smtClean="0"/>
              <a:t>1514 – 1804 - 70s – 80s – 90s – 2000s</a:t>
            </a:r>
            <a:endParaRPr lang="en-US" sz="12800" dirty="0"/>
          </a:p>
        </p:txBody>
      </p:sp>
      <p:pic>
        <p:nvPicPr>
          <p:cNvPr id="1027" name="Picture 3" descr="C:\Users\cdesir\AppData\Local\Microsoft\Windows\Temporary Internet Files\Content.IE5\HC1QVSM9\MP90043102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9831" y="233680"/>
            <a:ext cx="8458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18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9892"/>
            <a:ext cx="6402468" cy="2319867"/>
          </a:xfrm>
        </p:spPr>
        <p:txBody>
          <a:bodyPr/>
          <a:lstStyle/>
          <a:p>
            <a:r>
              <a:rPr lang="en-US" dirty="0" smtClean="0"/>
              <a:t>Have you imagined your descendants 213 years from now?</a:t>
            </a:r>
            <a:endParaRPr lang="en-US" dirty="0"/>
          </a:p>
        </p:txBody>
      </p:sp>
      <p:sp>
        <p:nvSpPr>
          <p:cNvPr id="3" name="Text Placeholder 2"/>
          <p:cNvSpPr>
            <a:spLocks noGrp="1"/>
          </p:cNvSpPr>
          <p:nvPr>
            <p:ph type="body" idx="1"/>
          </p:nvPr>
        </p:nvSpPr>
        <p:spPr/>
        <p:txBody>
          <a:bodyPr>
            <a:normAutofit/>
          </a:bodyPr>
          <a:lstStyle/>
          <a:p>
            <a:endParaRPr lang="en-US" sz="4000" dirty="0" smtClean="0"/>
          </a:p>
          <a:p>
            <a:r>
              <a:rPr lang="en-US" sz="4000" dirty="0" smtClean="0"/>
              <a:t>Reflection Activity</a:t>
            </a:r>
            <a:endParaRPr lang="en-US" sz="4000" dirty="0"/>
          </a:p>
        </p:txBody>
      </p:sp>
    </p:spTree>
    <p:extLst>
      <p:ext uri="{BB962C8B-B14F-4D97-AF65-F5344CB8AC3E}">
        <p14:creationId xmlns:p14="http://schemas.microsoft.com/office/powerpoint/2010/main" val="331133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427220"/>
            <a:ext cx="6874330" cy="1143000"/>
          </a:xfrm>
        </p:spPr>
        <p:txBody>
          <a:bodyPr>
            <a:normAutofit fontScale="90000"/>
          </a:bodyPr>
          <a:lstStyle/>
          <a:p>
            <a:pPr marL="0" indent="0" algn="ctr">
              <a:buNone/>
            </a:pPr>
            <a:r>
              <a:rPr lang="en-US" dirty="0" smtClean="0"/>
              <a:t>Haitian American </a:t>
            </a:r>
            <a:br>
              <a:rPr lang="en-US" dirty="0" smtClean="0"/>
            </a:br>
            <a:r>
              <a:rPr lang="en-US" dirty="0" smtClean="0"/>
              <a:t>vs. </a:t>
            </a:r>
            <a:br>
              <a:rPr lang="en-US" dirty="0" smtClean="0"/>
            </a:br>
            <a:r>
              <a:rPr lang="en-US" dirty="0" smtClean="0"/>
              <a:t>American Haitian</a:t>
            </a:r>
            <a:endParaRPr lang="en-US" dirty="0"/>
          </a:p>
        </p:txBody>
      </p:sp>
      <p:pic>
        <p:nvPicPr>
          <p:cNvPr id="2050" name="Picture 2"/>
          <p:cNvPicPr>
            <a:picLocks noGrp="1" noChangeAspect="1" noChangeArrowheads="1"/>
          </p:cNvPicPr>
          <p:nvPr>
            <p:ph sz="half" idx="13"/>
          </p:nvPr>
        </p:nvPicPr>
        <p:blipFill>
          <a:blip r:embed="rId3" cstate="email">
            <a:extLst>
              <a:ext uri="{28A0092B-C50C-407E-A947-70E740481C1C}">
                <a14:useLocalDpi xmlns:a14="http://schemas.microsoft.com/office/drawing/2010/main" val="0"/>
              </a:ext>
            </a:extLst>
          </a:blip>
          <a:stretch>
            <a:fillRect/>
          </a:stretch>
        </p:blipFill>
        <p:spPr bwMode="auto">
          <a:xfrm>
            <a:off x="1174564" y="1397651"/>
            <a:ext cx="2667372" cy="203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4"/>
          </p:nvPr>
        </p:nvSpPr>
        <p:spPr>
          <a:xfrm>
            <a:off x="1142999" y="731519"/>
            <a:ext cx="3346704" cy="3474720"/>
          </a:xfrm>
          <a:prstGeom prst="rect">
            <a:avLst/>
          </a:prstGeom>
        </p:spPr>
        <p:txBody>
          <a:bodyPr>
            <a:normAutofit/>
          </a:bodyPr>
          <a:lstStyle/>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64949" y="1369619"/>
            <a:ext cx="2752381"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233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750791" cy="1524000"/>
          </a:xfrm>
        </p:spPr>
        <p:txBody>
          <a:bodyPr/>
          <a:lstStyle/>
          <a:p>
            <a:pPr algn="ctr"/>
            <a:r>
              <a:rPr lang="en-US" dirty="0" smtClean="0"/>
              <a:t>Bourik Fè Pitit pou dÒl Poze</a:t>
            </a:r>
            <a:endParaRPr lang="en-US" dirty="0"/>
          </a:p>
        </p:txBody>
      </p:sp>
      <p:pic>
        <p:nvPicPr>
          <p:cNvPr id="6148" name="Picture 4" descr="Image result for donkey and kid"/>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983673" y="1154906"/>
            <a:ext cx="2864996" cy="28711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quarter" idx="4"/>
          </p:nvPr>
        </p:nvSpPr>
        <p:spPr/>
        <p:txBody>
          <a:bodyPr>
            <a:normAutofit/>
          </a:bodyPr>
          <a:lstStyle/>
          <a:p>
            <a:r>
              <a:rPr lang="en-US" sz="2400" dirty="0" smtClean="0"/>
              <a:t>Opportunities</a:t>
            </a:r>
          </a:p>
          <a:p>
            <a:r>
              <a:rPr lang="en-US" sz="2400" dirty="0" smtClean="0"/>
              <a:t>Sacrifice in Transition</a:t>
            </a:r>
          </a:p>
          <a:p>
            <a:r>
              <a:rPr lang="en-US" sz="2400" dirty="0" smtClean="0"/>
              <a:t>Lessen Burden</a:t>
            </a:r>
          </a:p>
          <a:p>
            <a:r>
              <a:rPr lang="en-US" sz="2400" dirty="0" smtClean="0"/>
              <a:t>Balance</a:t>
            </a:r>
          </a:p>
          <a:p>
            <a:r>
              <a:rPr lang="en-US" sz="2400" dirty="0" smtClean="0"/>
              <a:t>Responsibility</a:t>
            </a:r>
          </a:p>
          <a:p>
            <a:r>
              <a:rPr lang="en-US" sz="2400" dirty="0" smtClean="0"/>
              <a:t>Acknowledgment</a:t>
            </a:r>
          </a:p>
        </p:txBody>
      </p:sp>
    </p:spTree>
    <p:extLst>
      <p:ext uri="{BB962C8B-B14F-4D97-AF65-F5344CB8AC3E}">
        <p14:creationId xmlns:p14="http://schemas.microsoft.com/office/powerpoint/2010/main" val="306592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09448"/>
            <a:ext cx="7464188" cy="1524000"/>
          </a:xfrm>
        </p:spPr>
        <p:txBody>
          <a:bodyPr/>
          <a:lstStyle/>
          <a:p>
            <a:pPr algn="ctr"/>
            <a:r>
              <a:rPr lang="en-US" dirty="0" smtClean="0"/>
              <a:t>Transitional Recovery</a:t>
            </a:r>
            <a:endParaRPr lang="en-US" dirty="0"/>
          </a:p>
        </p:txBody>
      </p:sp>
      <p:sp>
        <p:nvSpPr>
          <p:cNvPr id="3" name="Content Placeholder 2"/>
          <p:cNvSpPr>
            <a:spLocks noGrp="1"/>
          </p:cNvSpPr>
          <p:nvPr>
            <p:ph idx="1"/>
          </p:nvPr>
        </p:nvSpPr>
        <p:spPr/>
        <p:txBody>
          <a:bodyPr>
            <a:normAutofit/>
          </a:bodyPr>
          <a:lstStyle/>
          <a:p>
            <a:r>
              <a:rPr lang="en-US" sz="3200" dirty="0" smtClean="0"/>
              <a:t>Migration as a Social Wellness Threat</a:t>
            </a:r>
          </a:p>
          <a:p>
            <a:r>
              <a:rPr lang="en-US" sz="3200" dirty="0" smtClean="0"/>
              <a:t>Repairing Trauma of Transition</a:t>
            </a:r>
          </a:p>
          <a:p>
            <a:r>
              <a:rPr lang="en-US" sz="3200" dirty="0" smtClean="0"/>
              <a:t>Multiple </a:t>
            </a:r>
            <a:r>
              <a:rPr lang="en-US" sz="3200" dirty="0"/>
              <a:t>C</a:t>
            </a:r>
            <a:r>
              <a:rPr lang="en-US" sz="3200" dirty="0" smtClean="0"/>
              <a:t>onflicting Contexts</a:t>
            </a:r>
          </a:p>
        </p:txBody>
      </p:sp>
    </p:spTree>
    <p:extLst>
      <p:ext uri="{BB962C8B-B14F-4D97-AF65-F5344CB8AC3E}">
        <p14:creationId xmlns:p14="http://schemas.microsoft.com/office/powerpoint/2010/main" val="4022535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7015</TotalTime>
  <Words>1029</Words>
  <Application>Microsoft Office PowerPoint</Application>
  <PresentationFormat>On-screen Show (4:3)</PresentationFormat>
  <Paragraphs>178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 3</vt:lpstr>
      <vt:lpstr>Slice</vt:lpstr>
      <vt:lpstr>  Haitian Youth and Wholeness </vt:lpstr>
      <vt:lpstr>  What do you know about Haiti?  What are your experiences with Haitian children &amp; families?</vt:lpstr>
      <vt:lpstr> Haitian Ancestral Epistemology  </vt:lpstr>
      <vt:lpstr>What is your ancestral History?  How does it influence your life &amp; your work?</vt:lpstr>
      <vt:lpstr>LÒT BÒ DLO</vt:lpstr>
      <vt:lpstr>Have you imagined your descendants 213 years from now?</vt:lpstr>
      <vt:lpstr>Haitian American  vs.  American Haitian</vt:lpstr>
      <vt:lpstr>Bourik Fè Pitit pou dÒl Poze</vt:lpstr>
      <vt:lpstr>Transitional Recovery</vt:lpstr>
      <vt:lpstr>Haitian American Demographics</vt:lpstr>
      <vt:lpstr>Population reporting Haitian ancestry in 2009</vt:lpstr>
      <vt:lpstr>Migration By arrival Source: MPI tabulation of data from the U.S. Census Bureau 2012 ACS.</vt:lpstr>
      <vt:lpstr>Characteristics  of Haitians in the us</vt:lpstr>
      <vt:lpstr>Characteristics  of Haitians in the us (continued)</vt:lpstr>
      <vt:lpstr>Education Attainment -BA</vt:lpstr>
      <vt:lpstr> The Lakou Concept Haitian Education Model</vt:lpstr>
      <vt:lpstr>Conflicted &amp; Contradictory  Knowledge</vt:lpstr>
      <vt:lpstr>Fragmenting a Successful Haitian Cultural Education Model</vt:lpstr>
      <vt:lpstr>ACADEMIC Spaces of Building   wholeness</vt:lpstr>
      <vt:lpstr>Program for Haitian Youth</vt:lpstr>
      <vt:lpstr>The Mission of the Program</vt:lpstr>
      <vt:lpstr>Program Overview </vt:lpstr>
      <vt:lpstr>Haitian principles Guiding Education for My Program</vt:lpstr>
      <vt:lpstr>Program Themes</vt:lpstr>
      <vt:lpstr>Learning Triangulation</vt:lpstr>
      <vt:lpstr>    Social StuDies  and  Haitian Youth</vt:lpstr>
      <vt:lpstr>Areas of Social Critical Investigation  &amp;   Proposed Student Activities  </vt:lpstr>
      <vt:lpstr>Dr. Charlene Desir NSU Ten, GLOBAL cdesir13@gmail.com</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Haitian Families in the United States</dc:title>
  <dc:creator>Nina Hong</dc:creator>
  <cp:lastModifiedBy>Sally Zamudio</cp:lastModifiedBy>
  <cp:revision>98</cp:revision>
  <dcterms:created xsi:type="dcterms:W3CDTF">2015-04-14T21:26:17Z</dcterms:created>
  <dcterms:modified xsi:type="dcterms:W3CDTF">2017-07-14T17:32:38Z</dcterms:modified>
</cp:coreProperties>
</file>