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5" r:id="rId3"/>
    <p:sldId id="257" r:id="rId4"/>
    <p:sldId id="266" r:id="rId5"/>
    <p:sldId id="268" r:id="rId6"/>
    <p:sldId id="261" r:id="rId7"/>
    <p:sldId id="260" r:id="rId8"/>
    <p:sldId id="262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8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B450-1D73-944E-B717-77A4D243008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B1BE-7288-9642-A1E5-1B943A49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7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older 11, 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0" y="10001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PUBLIC HEALTH AND SOCIAL MARGINALIZATION IN BRAZIL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DR. OKEZI T. OTOVO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FLORIDA INTERNATIONAL UNIVERSITY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190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“Health and disease have become powerful ways in which we map our world as well as regulate it.”</a:t>
            </a:r>
          </a:p>
          <a:p>
            <a:endParaRPr lang="en-US" sz="3600" dirty="0"/>
          </a:p>
          <a:p>
            <a:pPr algn="r"/>
            <a:r>
              <a:rPr lang="en-US" sz="3600" dirty="0"/>
              <a:t>Randall </a:t>
            </a:r>
            <a:r>
              <a:rPr lang="en-US" sz="3600" dirty="0" err="1" smtClean="0"/>
              <a:t>McGowen</a:t>
            </a:r>
            <a:endParaRPr lang="en-US" sz="3600" dirty="0"/>
          </a:p>
          <a:p>
            <a:pPr algn="r"/>
            <a:endParaRPr lang="en-US" sz="3200" dirty="0"/>
          </a:p>
          <a:p>
            <a:pPr algn="r"/>
            <a:endParaRPr lang="en-US" sz="3200" dirty="0"/>
          </a:p>
          <a:p>
            <a:pPr algn="r"/>
            <a:endParaRPr lang="en-US" sz="3200" dirty="0"/>
          </a:p>
          <a:p>
            <a:pPr algn="r"/>
            <a:r>
              <a:rPr lang="en-US" sz="2800" dirty="0"/>
              <a:t>“Identifying Themes in the Social History of Medicine”</a:t>
            </a:r>
          </a:p>
          <a:p>
            <a:pPr algn="r"/>
            <a:r>
              <a:rPr lang="en-US" sz="2800" i="1" dirty="0"/>
              <a:t>The Journal of Modern History</a:t>
            </a:r>
            <a:r>
              <a:rPr lang="en-US" sz="2800" dirty="0"/>
              <a:t> (March, 1991</a:t>
            </a:r>
            <a:r>
              <a:rPr lang="en-US" sz="2800" dirty="0" smtClean="0"/>
              <a:t>), 90.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44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Areas of investigation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Social history: experiences of everyday women and men (and children!)</a:t>
            </a:r>
          </a:p>
          <a:p>
            <a:endParaRPr lang="en-US" sz="2800" dirty="0"/>
          </a:p>
          <a:p>
            <a:r>
              <a:rPr lang="en-US" sz="2800" dirty="0"/>
              <a:t>State and health policy</a:t>
            </a:r>
          </a:p>
          <a:p>
            <a:endParaRPr lang="en-US" sz="2800" dirty="0"/>
          </a:p>
          <a:p>
            <a:r>
              <a:rPr lang="en-US" sz="2800" dirty="0"/>
              <a:t>Environments and ecology </a:t>
            </a:r>
            <a:r>
              <a:rPr lang="en-US" sz="2800" dirty="0" smtClean="0"/>
              <a:t>(ex, resource access, risk, environmental justice)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Wellness/illness constructs </a:t>
            </a:r>
            <a:r>
              <a:rPr lang="en-US" sz="2800" dirty="0"/>
              <a:t>(normal and deviant) as social control</a:t>
            </a:r>
          </a:p>
          <a:p>
            <a:r>
              <a:rPr lang="en-US" sz="2800" dirty="0"/>
              <a:t>	legitimizing status differences (between races, genders, </a:t>
            </a:r>
            <a:r>
              <a:rPr lang="en-US" sz="2800" dirty="0" smtClean="0"/>
              <a:t>rich/poor</a:t>
            </a:r>
            <a:r>
              <a:rPr lang="en-US" sz="2800" dirty="0"/>
              <a:t>, nations)</a:t>
            </a:r>
          </a:p>
          <a:p>
            <a:endParaRPr lang="en-US" sz="2800" dirty="0"/>
          </a:p>
          <a:p>
            <a:r>
              <a:rPr lang="en-US" sz="2800" dirty="0"/>
              <a:t>Process of naming and </a:t>
            </a:r>
            <a:r>
              <a:rPr lang="en-US" sz="2800" dirty="0" smtClean="0"/>
              <a:t>framing</a:t>
            </a:r>
          </a:p>
          <a:p>
            <a:r>
              <a:rPr lang="en-US" sz="2800" dirty="0"/>
              <a:t>		Defining a disease and consequences for individuals, 			</a:t>
            </a:r>
            <a:r>
              <a:rPr lang="en-US" sz="2800" dirty="0" smtClean="0"/>
              <a:t>		society</a:t>
            </a:r>
            <a:r>
              <a:rPr lang="en-US" sz="2800" dirty="0"/>
              <a:t>, public health.  </a:t>
            </a:r>
            <a:r>
              <a:rPr lang="en-US" sz="2800" dirty="0" smtClean="0"/>
              <a:t>Medicalization of society.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30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Themes for Modern Latin America</a:t>
            </a:r>
          </a:p>
          <a:p>
            <a:endParaRPr lang="en-US" sz="12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Medical pluralism</a:t>
            </a:r>
          </a:p>
          <a:p>
            <a:r>
              <a:rPr lang="en-US" sz="2800" dirty="0"/>
              <a:t>		competition</a:t>
            </a:r>
          </a:p>
          <a:p>
            <a:r>
              <a:rPr lang="en-US" sz="2800" dirty="0"/>
              <a:t>		state legitimacy</a:t>
            </a:r>
          </a:p>
          <a:p>
            <a:pPr marL="457200" indent="-457200">
              <a:buFont typeface="Wingdings" charset="2"/>
              <a:buChar char="§"/>
            </a:pPr>
            <a:endParaRPr lang="en-US" sz="12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Medicine and power (alliance of state and elites)</a:t>
            </a:r>
          </a:p>
          <a:p>
            <a:pPr marL="457200" indent="-457200"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Institutionalization and </a:t>
            </a:r>
            <a:r>
              <a:rPr lang="en-US" sz="2800" dirty="0" smtClean="0"/>
              <a:t>nation-building (medical systems, integration)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“</a:t>
            </a:r>
            <a:r>
              <a:rPr lang="en-US" sz="2800" dirty="0" err="1"/>
              <a:t>hypermarginalization</a:t>
            </a:r>
            <a:r>
              <a:rPr lang="en-US" sz="2800" dirty="0"/>
              <a:t> of the poor” </a:t>
            </a:r>
            <a:r>
              <a:rPr lang="en-US" sz="2800" dirty="0" err="1" smtClean="0"/>
              <a:t>Cueto</a:t>
            </a:r>
            <a:r>
              <a:rPr lang="en-US" sz="2800" dirty="0" smtClean="0"/>
              <a:t> &amp; Palmer (2015)</a:t>
            </a:r>
            <a:endParaRPr lang="en-US" sz="2800" dirty="0"/>
          </a:p>
          <a:p>
            <a:r>
              <a:rPr lang="en-US" sz="2800" dirty="0"/>
              <a:t>		gender, race, ethnic </a:t>
            </a:r>
            <a:r>
              <a:rPr lang="en-US" sz="2800" dirty="0" smtClean="0"/>
              <a:t>disparities. 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International dimensions (unequal </a:t>
            </a:r>
            <a:r>
              <a:rPr lang="en-US" sz="2800" dirty="0" smtClean="0"/>
              <a:t>terms of trade)</a:t>
            </a:r>
            <a:endParaRPr lang="en-US" sz="2800" dirty="0"/>
          </a:p>
          <a:p>
            <a:pPr lvl="1"/>
            <a:r>
              <a:rPr lang="en-US" sz="2800" dirty="0"/>
              <a:t>	national, (neo)colonial, </a:t>
            </a:r>
            <a:r>
              <a:rPr lang="en-US" sz="2800" dirty="0" smtClean="0"/>
              <a:t>global. Focus on epidemics.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/>
              <a:t>Inflows and outflows</a:t>
            </a:r>
          </a:p>
        </p:txBody>
      </p:sp>
    </p:spTree>
    <p:extLst>
      <p:ext uri="{BB962C8B-B14F-4D97-AF65-F5344CB8AC3E}">
        <p14:creationId xmlns:p14="http://schemas.microsoft.com/office/powerpoint/2010/main" val="7831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038" y="100013"/>
            <a:ext cx="73199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Context: 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Brazil after abolition and empire to mid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 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Nation-building, racial politics, and internationalization.</a:t>
            </a:r>
          </a:p>
          <a:p>
            <a:endParaRPr lang="en-US" sz="2800" dirty="0"/>
          </a:p>
          <a:p>
            <a:r>
              <a:rPr lang="en-US" sz="2800" b="1" dirty="0" smtClean="0"/>
              <a:t>Major issues: 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 err="1" smtClean="0"/>
              <a:t>Maternalism</a:t>
            </a:r>
            <a:r>
              <a:rPr lang="en-US" sz="2800" dirty="0" smtClean="0"/>
              <a:t>, political and social change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Afro-Brazilian women and their children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Health movements as integration while solidifying its limits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3" y="318354"/>
            <a:ext cx="42291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81932"/>
            <a:ext cx="9144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“In some ways disease does not exist until we have agreed that it does, by </a:t>
            </a:r>
            <a:r>
              <a:rPr lang="en-US" sz="3200" dirty="0" smtClean="0"/>
              <a:t>perceiving, </a:t>
            </a:r>
            <a:r>
              <a:rPr lang="en-US" sz="3200" dirty="0"/>
              <a:t>naming, and responding to it.”</a:t>
            </a:r>
          </a:p>
          <a:p>
            <a:endParaRPr lang="en-US" sz="3200" dirty="0"/>
          </a:p>
          <a:p>
            <a:endParaRPr lang="en-US" sz="3200" dirty="0"/>
          </a:p>
          <a:p>
            <a:pPr marL="4465638"/>
            <a:r>
              <a:rPr lang="en-US" sz="3200" dirty="0"/>
              <a:t>Charles Rosenberg, Framing Disease, Illness, Society and History (1992)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527"/>
            <a:ext cx="12015788" cy="66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Framing </a:t>
            </a:r>
            <a:r>
              <a:rPr lang="en-US" sz="2800" b="1" dirty="0" smtClean="0"/>
              <a:t>Disease (health and illness more broadly)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Disease: A biological event and a social phenomenon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Diagnosis and prognosis, making meaning of event</a:t>
            </a:r>
          </a:p>
          <a:p>
            <a:r>
              <a:rPr lang="en-US" sz="2800" dirty="0"/>
              <a:t>		causation and specificity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Creation of explanatory and classificatory schemes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Occurs within an identifiable context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238107"/>
            <a:ext cx="914399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Naming Disease</a:t>
            </a:r>
          </a:p>
          <a:p>
            <a:endParaRPr lang="en-US" sz="2800" dirty="0"/>
          </a:p>
          <a:p>
            <a:r>
              <a:rPr lang="en-US" sz="2800" dirty="0"/>
              <a:t>Disease: A biological event and a social phenomenon</a:t>
            </a:r>
          </a:p>
          <a:p>
            <a:endParaRPr lang="en-US" sz="2800" dirty="0"/>
          </a:p>
          <a:p>
            <a:r>
              <a:rPr lang="en-US" sz="2800" dirty="0"/>
              <a:t>Relation to somatic condition, body as truth</a:t>
            </a:r>
          </a:p>
          <a:p>
            <a:endParaRPr lang="en-US" sz="2800" dirty="0"/>
          </a:p>
          <a:p>
            <a:r>
              <a:rPr lang="en-US" sz="2800" dirty="0"/>
              <a:t>Health care access and legitimacy</a:t>
            </a:r>
          </a:p>
          <a:p>
            <a:endParaRPr lang="en-US" sz="2800" dirty="0"/>
          </a:p>
          <a:p>
            <a:r>
              <a:rPr lang="en-US" sz="2800" dirty="0"/>
              <a:t>Naming reflects and incorporates values, attitudes, status relationships in wider culture</a:t>
            </a:r>
          </a:p>
          <a:p>
            <a:endParaRPr lang="en-US" sz="2800" dirty="0"/>
          </a:p>
          <a:p>
            <a:pPr marL="854075"/>
            <a:r>
              <a:rPr lang="en-US" sz="2800" dirty="0"/>
              <a:t>Who participates in naming disease</a:t>
            </a:r>
            <a:r>
              <a:rPr lang="en-US" sz="2800" dirty="0" smtClean="0"/>
              <a:t>?</a:t>
            </a:r>
            <a:endParaRPr lang="en-US" sz="2800" dirty="0"/>
          </a:p>
          <a:p>
            <a:pPr marL="854075"/>
            <a:r>
              <a:rPr lang="en-US" sz="2800" dirty="0"/>
              <a:t>	What are implications</a:t>
            </a:r>
            <a:r>
              <a:rPr lang="en-US" sz="2800" dirty="0" smtClean="0"/>
              <a:t>?</a:t>
            </a:r>
          </a:p>
          <a:p>
            <a:pPr marL="854075"/>
            <a:r>
              <a:rPr lang="en-US" sz="2800" dirty="0" smtClean="0"/>
              <a:t>Who bears responsibility?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716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Health and Society:  How do we understand (experience) </a:t>
            </a:r>
            <a:r>
              <a:rPr lang="en-US" sz="2800" dirty="0" err="1" smtClean="0"/>
              <a:t>Zika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8" y="956026"/>
            <a:ext cx="5986462" cy="5717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026"/>
            <a:ext cx="5614988" cy="48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275</Words>
  <Application>Microsoft Macintosh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2016-08-02T14:45:20Z</dcterms:created>
  <dcterms:modified xsi:type="dcterms:W3CDTF">2016-08-03T18:57:02Z</dcterms:modified>
</cp:coreProperties>
</file>