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35" r:id="rId2"/>
    <p:sldMasterId id="2147484048" r:id="rId3"/>
    <p:sldMasterId id="2147484064" r:id="rId4"/>
    <p:sldMasterId id="2147484079" r:id="rId5"/>
  </p:sldMasterIdLst>
  <p:notesMasterIdLst>
    <p:notesMasterId r:id="rId31"/>
  </p:notesMasterIdLst>
  <p:sldIdLst>
    <p:sldId id="276" r:id="rId6"/>
    <p:sldId id="277" r:id="rId7"/>
    <p:sldId id="280" r:id="rId8"/>
    <p:sldId id="278" r:id="rId9"/>
    <p:sldId id="267" r:id="rId10"/>
    <p:sldId id="270" r:id="rId11"/>
    <p:sldId id="279" r:id="rId12"/>
    <p:sldId id="281" r:id="rId13"/>
    <p:sldId id="282" r:id="rId14"/>
    <p:sldId id="269" r:id="rId15"/>
    <p:sldId id="268" r:id="rId16"/>
    <p:sldId id="271" r:id="rId17"/>
    <p:sldId id="264" r:id="rId18"/>
    <p:sldId id="274" r:id="rId19"/>
    <p:sldId id="258" r:id="rId20"/>
    <p:sldId id="283" r:id="rId21"/>
    <p:sldId id="272" r:id="rId22"/>
    <p:sldId id="285" r:id="rId23"/>
    <p:sldId id="266" r:id="rId24"/>
    <p:sldId id="273" r:id="rId25"/>
    <p:sldId id="275" r:id="rId26"/>
    <p:sldId id="261" r:id="rId27"/>
    <p:sldId id="262" r:id="rId28"/>
    <p:sldId id="286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85" d="100"/>
          <a:sy n="85" d="100"/>
        </p:scale>
        <p:origin x="5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se%20Miguel%20Cruz\My%20Documents\My%20Documents\Crime%20and%20Democratization\Homicide_trends_CA1990-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\Documents\My%20Documents\Gangs\El%20Salvador_homicidedistribution%201999_200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uel\Documents\My%20Documents\Gangs\El%20Salvador_homicidedistribution%201999_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Guatemala</c:v>
                </c:pt>
              </c:strCache>
            </c:strRef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1">
                  <c:v>32</c:v>
                </c:pt>
                <c:pt idx="2">
                  <c:v>29</c:v>
                </c:pt>
                <c:pt idx="3">
                  <c:v>34</c:v>
                </c:pt>
                <c:pt idx="4">
                  <c:v>33</c:v>
                </c:pt>
                <c:pt idx="5">
                  <c:v>32</c:v>
                </c:pt>
                <c:pt idx="6">
                  <c:v>35</c:v>
                </c:pt>
                <c:pt idx="7">
                  <c:v>37</c:v>
                </c:pt>
                <c:pt idx="8">
                  <c:v>31</c:v>
                </c:pt>
                <c:pt idx="9">
                  <c:v>24</c:v>
                </c:pt>
                <c:pt idx="10">
                  <c:v>26</c:v>
                </c:pt>
                <c:pt idx="11">
                  <c:v>29</c:v>
                </c:pt>
                <c:pt idx="12">
                  <c:v>32</c:v>
                </c:pt>
                <c:pt idx="13">
                  <c:v>36</c:v>
                </c:pt>
                <c:pt idx="14">
                  <c:v>38</c:v>
                </c:pt>
                <c:pt idx="15">
                  <c:v>44</c:v>
                </c:pt>
                <c:pt idx="16">
                  <c:v>47</c:v>
                </c:pt>
                <c:pt idx="17">
                  <c:v>43</c:v>
                </c:pt>
                <c:pt idx="18">
                  <c:v>46</c:v>
                </c:pt>
                <c:pt idx="19">
                  <c:v>43</c:v>
                </c:pt>
                <c:pt idx="20">
                  <c:v>41</c:v>
                </c:pt>
                <c:pt idx="21">
                  <c:v>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El Salvador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dPt>
            <c:idx val="12"/>
            <c:bubble3D val="0"/>
            <c:spPr>
              <a:ln w="508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cat>
            <c:numRef>
              <c:f>Sheet1!$B$1:$W$1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0">
                  <c:v>45.9</c:v>
                </c:pt>
                <c:pt idx="1">
                  <c:v>35</c:v>
                </c:pt>
                <c:pt idx="2">
                  <c:v>38</c:v>
                </c:pt>
                <c:pt idx="3">
                  <c:v>42</c:v>
                </c:pt>
                <c:pt idx="4">
                  <c:v>42</c:v>
                </c:pt>
                <c:pt idx="5">
                  <c:v>45.9</c:v>
                </c:pt>
                <c:pt idx="6">
                  <c:v>40</c:v>
                </c:pt>
                <c:pt idx="7">
                  <c:v>51.5</c:v>
                </c:pt>
                <c:pt idx="8">
                  <c:v>45</c:v>
                </c:pt>
                <c:pt idx="9">
                  <c:v>41</c:v>
                </c:pt>
                <c:pt idx="10">
                  <c:v>43</c:v>
                </c:pt>
                <c:pt idx="11">
                  <c:v>37</c:v>
                </c:pt>
                <c:pt idx="12">
                  <c:v>36</c:v>
                </c:pt>
                <c:pt idx="13">
                  <c:v>37</c:v>
                </c:pt>
                <c:pt idx="14">
                  <c:v>43</c:v>
                </c:pt>
                <c:pt idx="15">
                  <c:v>51</c:v>
                </c:pt>
                <c:pt idx="16">
                  <c:v>56</c:v>
                </c:pt>
                <c:pt idx="17">
                  <c:v>57</c:v>
                </c:pt>
                <c:pt idx="18">
                  <c:v>52</c:v>
                </c:pt>
                <c:pt idx="19">
                  <c:v>71</c:v>
                </c:pt>
                <c:pt idx="20">
                  <c:v>66</c:v>
                </c:pt>
                <c:pt idx="21">
                  <c:v>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Honduras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Sheet1!$B$4:$W$4</c:f>
              <c:numCache>
                <c:formatCode>General</c:formatCode>
                <c:ptCount val="22"/>
                <c:pt idx="5">
                  <c:v>38.6</c:v>
                </c:pt>
                <c:pt idx="6">
                  <c:v>40</c:v>
                </c:pt>
                <c:pt idx="7">
                  <c:v>51.1</c:v>
                </c:pt>
                <c:pt idx="8">
                  <c:v>40</c:v>
                </c:pt>
                <c:pt idx="9">
                  <c:v>39.5</c:v>
                </c:pt>
                <c:pt idx="10">
                  <c:v>42</c:v>
                </c:pt>
                <c:pt idx="11">
                  <c:v>54.8</c:v>
                </c:pt>
                <c:pt idx="12">
                  <c:v>55.8</c:v>
                </c:pt>
                <c:pt idx="13">
                  <c:v>58.9</c:v>
                </c:pt>
                <c:pt idx="14">
                  <c:v>46.2</c:v>
                </c:pt>
                <c:pt idx="15">
                  <c:v>45.9</c:v>
                </c:pt>
                <c:pt idx="16">
                  <c:v>46.2</c:v>
                </c:pt>
                <c:pt idx="17">
                  <c:v>43</c:v>
                </c:pt>
                <c:pt idx="18">
                  <c:v>58</c:v>
                </c:pt>
                <c:pt idx="19">
                  <c:v>67</c:v>
                </c:pt>
                <c:pt idx="20">
                  <c:v>78</c:v>
                </c:pt>
                <c:pt idx="21">
                  <c:v>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Nicaragua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Sheet1!$B$5:$W$5</c:f>
              <c:numCache>
                <c:formatCode>General</c:formatCode>
                <c:ptCount val="22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15</c:v>
                </c:pt>
                <c:pt idx="8">
                  <c:v>13</c:v>
                </c:pt>
                <c:pt idx="9">
                  <c:v>11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11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14</c:v>
                </c:pt>
                <c:pt idx="20">
                  <c:v>13</c:v>
                </c:pt>
                <c:pt idx="21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952616"/>
        <c:axId val="266948696"/>
      </c:lineChart>
      <c:catAx>
        <c:axId val="266952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66948696"/>
        <c:crosses val="autoZero"/>
        <c:auto val="1"/>
        <c:lblAlgn val="ctr"/>
        <c:lblOffset val="100"/>
        <c:tickLblSkip val="4"/>
        <c:tickMarkSkip val="3"/>
        <c:noMultiLvlLbl val="0"/>
      </c:catAx>
      <c:valAx>
        <c:axId val="266948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669526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en-US"/>
          </a:p>
        </c:txPr>
      </c:legendEntry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9459776265829E-2"/>
          <c:y val="5.3106322236036285E-2"/>
          <c:w val="0.86928937007874019"/>
          <c:h val="0.75567038495188099"/>
        </c:manualLayout>
      </c:layout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Homicides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dPt>
            <c:idx val="4"/>
            <c:bubble3D val="0"/>
            <c:spPr>
              <a:ln w="57150">
                <a:solidFill>
                  <a:srgbClr val="C00000"/>
                </a:solidFill>
              </a:ln>
            </c:spPr>
          </c:dPt>
          <c:cat>
            <c:numRef>
              <c:f>Sheet3!$B$2:$O$2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Sheet3!$B$3:$O$3</c:f>
              <c:numCache>
                <c:formatCode>General</c:formatCode>
                <c:ptCount val="14"/>
                <c:pt idx="0">
                  <c:v>2340</c:v>
                </c:pt>
                <c:pt idx="1">
                  <c:v>2270</c:v>
                </c:pt>
                <c:pt idx="2">
                  <c:v>2341</c:v>
                </c:pt>
                <c:pt idx="3">
                  <c:v>2207</c:v>
                </c:pt>
                <c:pt idx="4">
                  <c:v>2024</c:v>
                </c:pt>
                <c:pt idx="5">
                  <c:v>2197</c:v>
                </c:pt>
                <c:pt idx="6">
                  <c:v>2773</c:v>
                </c:pt>
                <c:pt idx="7">
                  <c:v>3779</c:v>
                </c:pt>
                <c:pt idx="8">
                  <c:v>3927</c:v>
                </c:pt>
                <c:pt idx="9">
                  <c:v>3496</c:v>
                </c:pt>
                <c:pt idx="10">
                  <c:v>3179</c:v>
                </c:pt>
                <c:pt idx="11">
                  <c:v>4382</c:v>
                </c:pt>
                <c:pt idx="12">
                  <c:v>3987</c:v>
                </c:pt>
                <c:pt idx="13">
                  <c:v>4360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Extortions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Sheet3!$B$2:$O$2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Sheet3!$B$4:$O$4</c:f>
              <c:numCache>
                <c:formatCode>General</c:formatCode>
                <c:ptCount val="14"/>
                <c:pt idx="0">
                  <c:v>589</c:v>
                </c:pt>
                <c:pt idx="1">
                  <c:v>529</c:v>
                </c:pt>
                <c:pt idx="2">
                  <c:v>508</c:v>
                </c:pt>
                <c:pt idx="3">
                  <c:v>318</c:v>
                </c:pt>
                <c:pt idx="4">
                  <c:v>374</c:v>
                </c:pt>
                <c:pt idx="5">
                  <c:v>316</c:v>
                </c:pt>
                <c:pt idx="6">
                  <c:v>335</c:v>
                </c:pt>
                <c:pt idx="7">
                  <c:v>599</c:v>
                </c:pt>
                <c:pt idx="8">
                  <c:v>2525</c:v>
                </c:pt>
                <c:pt idx="9">
                  <c:v>2497</c:v>
                </c:pt>
                <c:pt idx="10">
                  <c:v>2729</c:v>
                </c:pt>
                <c:pt idx="11">
                  <c:v>4528</c:v>
                </c:pt>
                <c:pt idx="12">
                  <c:v>3992</c:v>
                </c:pt>
                <c:pt idx="13">
                  <c:v>3296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949480"/>
        <c:axId val="266949872"/>
      </c:lineChart>
      <c:catAx>
        <c:axId val="266949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66949872"/>
        <c:crosses val="autoZero"/>
        <c:auto val="1"/>
        <c:lblAlgn val="ctr"/>
        <c:lblOffset val="100"/>
        <c:noMultiLvlLbl val="0"/>
      </c:catAx>
      <c:valAx>
        <c:axId val="26694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66949480"/>
        <c:crosses val="autoZero"/>
        <c:crossBetween val="between"/>
      </c:valAx>
      <c:spPr>
        <a:ln>
          <a:solidFill>
            <a:srgbClr val="C00000"/>
          </a:solidFill>
        </a:ln>
      </c:spPr>
    </c:plotArea>
    <c:legend>
      <c:legendPos val="r"/>
      <c:layout>
        <c:manualLayout>
          <c:xMode val="edge"/>
          <c:yMode val="edge"/>
          <c:x val="0.74318000874890644"/>
          <c:y val="0.47646799358413533"/>
          <c:w val="0.22484798775153103"/>
          <c:h val="0.18984762321376492"/>
        </c:manualLayout>
      </c:layout>
      <c:overlay val="1"/>
      <c:spPr>
        <a:effectLst>
          <a:outerShdw blurRad="50800" dist="38100" dir="2700000" algn="tl" rotWithShape="0">
            <a:schemeClr val="tx1">
              <a:alpha val="40000"/>
            </a:schemeClr>
          </a:outerShdw>
          <a:softEdge rad="12700"/>
        </a:effectLst>
      </c:spPr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38845144356954E-2"/>
          <c:y val="6.2732995240001782E-2"/>
          <c:w val="0.88560392215124051"/>
          <c:h val="0.82819431469371418"/>
        </c:manualLayout>
      </c:layout>
      <c:lineChart>
        <c:grouping val="standar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Gangs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Sheet2!$B$2:$J$2</c:f>
              <c:numCache>
                <c:formatCode>General</c:formatCode>
                <c:ptCount val="9"/>
                <c:pt idx="0">
                  <c:v>1999</c:v>
                </c:pt>
                <c:pt idx="1">
                  <c:v>2000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Sheet2!$B$8:$J$8</c:f>
              <c:numCache>
                <c:formatCode>General</c:formatCode>
                <c:ptCount val="9"/>
                <c:pt idx="0">
                  <c:v>8.0779944289693599</c:v>
                </c:pt>
                <c:pt idx="1">
                  <c:v>14.626865671641792</c:v>
                </c:pt>
                <c:pt idx="2">
                  <c:v>6.525911708253358</c:v>
                </c:pt>
                <c:pt idx="3">
                  <c:v>11.241217798594848</c:v>
                </c:pt>
                <c:pt idx="4">
                  <c:v>19.113756613756614</c:v>
                </c:pt>
                <c:pt idx="5">
                  <c:v>32.757517594369801</c:v>
                </c:pt>
                <c:pt idx="6">
                  <c:v>35.824345146379045</c:v>
                </c:pt>
                <c:pt idx="7">
                  <c:v>34.501347708894883</c:v>
                </c:pt>
                <c:pt idx="8">
                  <c:v>38.058252427184463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951048"/>
        <c:axId val="266953400"/>
      </c:lineChart>
      <c:catAx>
        <c:axId val="266951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266953400"/>
        <c:crossesAt val="0"/>
        <c:auto val="1"/>
        <c:lblAlgn val="ctr"/>
        <c:lblOffset val="100"/>
        <c:noMultiLvlLbl val="0"/>
      </c:catAx>
      <c:valAx>
        <c:axId val="266953400"/>
        <c:scaling>
          <c:orientation val="minMax"/>
        </c:scaling>
        <c:delete val="0"/>
        <c:axPos val="l"/>
        <c:majorGridlines/>
        <c:numFmt formatCode="#\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66951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53330-23AE-46CF-8010-1C15CD81929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2E5B4-B88E-4628-B7EF-CA2DB13BD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Edited header</a:t>
            </a:r>
          </a:p>
        </p:txBody>
      </p:sp>
    </p:spTree>
    <p:extLst>
      <p:ext uri="{BB962C8B-B14F-4D97-AF65-F5344CB8AC3E}">
        <p14:creationId xmlns:p14="http://schemas.microsoft.com/office/powerpoint/2010/main" val="401464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Edited </a:t>
            </a:r>
          </a:p>
        </p:txBody>
      </p:sp>
    </p:spTree>
    <p:extLst>
      <p:ext uri="{BB962C8B-B14F-4D97-AF65-F5344CB8AC3E}">
        <p14:creationId xmlns:p14="http://schemas.microsoft.com/office/powerpoint/2010/main" val="159726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89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4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7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5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2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1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39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92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923F-7B9C-401A-B625-F0D3BDFBEA05}" type="slidenum">
              <a:rPr lang="es-ES_tradnl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9499"/>
      </p:ext>
    </p:extLst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F898-D091-4FDF-B25C-AAA5C06F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7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2E81-073C-4937-9D03-798E9E1917F9}" type="slidenum">
              <a:rPr lang="es-ES_tradnl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8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B2B64-E3C4-4347-964C-2C694145A7F0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449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6EDAD-733B-4472-B193-6F398F368347}" type="slidenum">
              <a:rPr lang="es-ES_tradnl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79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E0226-5C1B-4666-B884-EE971EB25280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6857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2E77A-5289-4436-8C43-7434CB08871D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96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7CF54-92D3-43A5-A651-8C6F35A7AA99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466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DE25-05DE-4A2D-A902-608FBCA11923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0063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D3D9D-4DE5-4BCC-B34F-A8F1F0C3BB35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6894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_tradn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BF47D083-D5A2-4075-BFD3-C47327F59AA6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4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9176-EA0E-4CBC-AC90-4A46DF114DE9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123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EFE50-BF5F-4064-AA91-F694914731F9}" type="slidenum">
              <a:rPr lang="es-ES_tradnl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708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1F0E-2DD0-4609-818B-DD0E64F104E5}" type="slidenum">
              <a:rPr lang="es-ES_tradnl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75013"/>
      </p:ext>
    </p:extLst>
  </p:cSld>
  <p:clrMapOvr>
    <a:masterClrMapping/>
  </p:clrMapOvr>
  <p:transition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9923F-7B9C-401A-B625-F0D3BDFBEA05}" type="slidenum">
              <a:rPr lang="es-ES_tradnl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30874"/>
      </p:ext>
    </p:extLst>
  </p:cSld>
  <p:clrMapOvr>
    <a:masterClrMapping/>
  </p:clrMapOvr>
  <p:transition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41A1-3383-4E9A-BE58-AAD12C0F3EA9}" type="slidenum">
              <a:rPr lang="es-ES_tradnl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64445"/>
      </p:ext>
    </p:extLst>
  </p:cSld>
  <p:clrMapOvr>
    <a:masterClrMapping/>
  </p:clrMapOvr>
  <p:transition>
    <p:randomBa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1300-E427-469F-9CB0-3537EBD9DFFE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3367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5277-F299-4002-912C-5D82D5C596F3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22678"/>
      </p:ext>
    </p:extLst>
  </p:cSld>
  <p:clrMapOvr>
    <a:masterClrMapping/>
  </p:clrMapOvr>
  <p:transition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402D4-4020-4395-B266-B1CE35557391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3843"/>
      </p:ext>
    </p:extLst>
  </p:cSld>
  <p:clrMapOvr>
    <a:masterClrMapping/>
  </p:clrMapOvr>
  <p:transition>
    <p:randomBa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670D-7722-429A-85D1-D58B5C6DE296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65629"/>
      </p:ext>
    </p:extLst>
  </p:cSld>
  <p:clrMapOvr>
    <a:masterClrMapping/>
  </p:clrMapOvr>
  <p:transition>
    <p:randomBa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1192-96F2-4CC2-BD6E-A02A0C23FD40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62745"/>
      </p:ext>
    </p:extLst>
  </p:cSld>
  <p:clrMapOvr>
    <a:masterClrMapping/>
  </p:clrMapOvr>
  <p:transition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A204-0FAF-4D18-A400-C7C7B32AB009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2932"/>
      </p:ext>
    </p:extLst>
  </p:cSld>
  <p:clrMapOvr>
    <a:masterClrMapping/>
  </p:clrMapOvr>
  <p:transition>
    <p:randomBa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D353-BF40-4A5A-8821-8700A7A24A65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19651"/>
      </p:ext>
    </p:extLst>
  </p:cSld>
  <p:clrMapOvr>
    <a:masterClrMapping/>
  </p:clrMapOvr>
  <p:transition>
    <p:randomBa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7DAA-7FA7-4756-8A6D-A3AF7C66A719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2215"/>
      </p:ext>
    </p:extLst>
  </p:cSld>
  <p:clrMapOvr>
    <a:masterClrMapping/>
  </p:clrMapOvr>
  <p:transition>
    <p:randomBa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67A3-9789-4B8F-B42B-64EF2481ABCE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1125"/>
      </p:ext>
    </p:extLst>
  </p:cSld>
  <p:clrMapOvr>
    <a:masterClrMapping/>
  </p:clrMapOvr>
  <p:transition>
    <p:randomBa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D467-5E73-4173-85CF-8037B93986A0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8648"/>
      </p:ext>
    </p:extLst>
  </p:cSld>
  <p:clrMapOvr>
    <a:masterClrMapping/>
  </p:clrMapOvr>
  <p:transition>
    <p:randomBa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0772-8BFF-4F0A-8DDB-CC8CE208DF27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349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15C2-E3C4-4157-83B5-D236F18F6DA3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04660"/>
      </p:ext>
    </p:extLst>
  </p:cSld>
  <p:clrMapOvr>
    <a:masterClrMapping/>
  </p:clrMapOvr>
  <p:transition>
    <p:randomBa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81CC-CDB1-464E-940D-A577A2B3694C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30055"/>
      </p:ext>
    </p:extLst>
  </p:cSld>
  <p:clrMapOvr>
    <a:masterClrMapping/>
  </p:clrMapOvr>
  <p:transition>
    <p:randomBa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CC8DD-B41B-4AA0-B9CD-6F9D3950386B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9932"/>
      </p:ext>
    </p:extLst>
  </p:cSld>
  <p:clrMapOvr>
    <a:masterClrMapping/>
  </p:clrMapOvr>
  <p:transition>
    <p:randomBa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1300-E427-469F-9CB0-3537EBD9DFFE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0917"/>
      </p:ext>
    </p:extLst>
  </p:cSld>
  <p:clrMapOvr>
    <a:masterClrMapping/>
  </p:clrMapOvr>
  <p:transition>
    <p:randomBa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5277-F299-4002-912C-5D82D5C596F3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9460"/>
      </p:ext>
    </p:extLst>
  </p:cSld>
  <p:clrMapOvr>
    <a:masterClrMapping/>
  </p:clrMapOvr>
  <p:transition>
    <p:randomBa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402D4-4020-4395-B266-B1CE35557391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93329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670D-7722-429A-85D1-D58B5C6DE296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145"/>
      </p:ext>
    </p:extLst>
  </p:cSld>
  <p:clrMapOvr>
    <a:masterClrMapping/>
  </p:clrMapOvr>
  <p:transition>
    <p:randomBa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1192-96F2-4CC2-BD6E-A02A0C23FD40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25879"/>
      </p:ext>
    </p:extLst>
  </p:cSld>
  <p:clrMapOvr>
    <a:masterClrMapping/>
  </p:clrMapOvr>
  <p:transition>
    <p:randomBa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A204-0FAF-4D18-A400-C7C7B32AB009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5508"/>
      </p:ext>
    </p:extLst>
  </p:cSld>
  <p:clrMapOvr>
    <a:masterClrMapping/>
  </p:clrMapOvr>
  <p:transition>
    <p:randomBa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D353-BF40-4A5A-8821-8700A7A24A65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733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7DAA-7FA7-4756-8A6D-A3AF7C66A719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89048"/>
      </p:ext>
    </p:extLst>
  </p:cSld>
  <p:clrMapOvr>
    <a:masterClrMapping/>
  </p:clrMapOvr>
  <p:transition>
    <p:randomBa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67A3-9789-4B8F-B42B-64EF2481ABCE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8249"/>
      </p:ext>
    </p:extLst>
  </p:cSld>
  <p:clrMapOvr>
    <a:masterClrMapping/>
  </p:clrMapOvr>
  <p:transition>
    <p:randomBa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D467-5E73-4173-85CF-8037B93986A0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8462"/>
      </p:ext>
    </p:extLst>
  </p:cSld>
  <p:clrMapOvr>
    <a:masterClrMapping/>
  </p:clrMapOvr>
  <p:transition>
    <p:randomBa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0772-8BFF-4F0A-8DDB-CC8CE208DF27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8746"/>
      </p:ext>
    </p:extLst>
  </p:cSld>
  <p:clrMapOvr>
    <a:masterClrMapping/>
  </p:clrMapOvr>
  <p:transition>
    <p:randomBa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15C2-E3C4-4157-83B5-D236F18F6DA3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76478"/>
      </p:ext>
    </p:extLst>
  </p:cSld>
  <p:clrMapOvr>
    <a:masterClrMapping/>
  </p:clrMapOvr>
  <p:transition>
    <p:randomBa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81CC-CDB1-464E-940D-A577A2B3694C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72439"/>
      </p:ext>
    </p:extLst>
  </p:cSld>
  <p:clrMapOvr>
    <a:masterClrMapping/>
  </p:clrMapOvr>
  <p:transition>
    <p:randomBa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CC8DD-B41B-4AA0-B9CD-6F9D3950386B}" type="slidenum">
              <a:rPr lang="es-ES_tradnl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396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37E0A5-40E8-425E-9960-06DE71851AC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406EA6-7962-4E58-A3E9-7E1DBE7FEC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7ABC63-4578-49FD-963D-8D7EC488348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F34387-BB9A-4008-AEE3-D66B4CD8779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9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6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prstClr val="black">
                  <a:tint val="95000"/>
                </a:prstClr>
              </a:solidFill>
              <a:latin typeface="PosterBodoni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prstClr val="black">
                  <a:tint val="95000"/>
                </a:prstClr>
              </a:solidFill>
              <a:latin typeface="PosterBodoni BT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18F31-665D-411F-81C8-EB2425EAF4E5}" type="slidenum">
              <a:rPr lang="es-ES_tradnl" smtClean="0">
                <a:solidFill>
                  <a:prstClr val="black">
                    <a:tint val="95000"/>
                  </a:prstClr>
                </a:solidFill>
                <a:latin typeface="PosterBodoni BT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_tradnl">
              <a:solidFill>
                <a:prstClr val="black">
                  <a:tint val="95000"/>
                </a:prstClr>
              </a:solidFill>
              <a:latin typeface="PosterBodoni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0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51FEE-645B-4349-B3AA-2509D3785FE8}" type="slidenum">
              <a:rPr lang="es-ES_tradnl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7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51FEE-645B-4349-B3AA-2509D3785FE8}" type="slidenum">
              <a:rPr lang="es-ES_tradnl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5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610600" cy="167335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The Real Failure in 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Central America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"/>
            <a:ext cx="7924800" cy="96621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José Miguel Cruz</a:t>
            </a:r>
          </a:p>
          <a:p>
            <a:pPr algn="r"/>
            <a:r>
              <a:rPr lang="en-US" sz="2800" dirty="0" smtClean="0"/>
              <a:t>Florida International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1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indicators…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8605"/>
              </p:ext>
            </p:extLst>
          </p:nvPr>
        </p:nvGraphicFramePr>
        <p:xfrm>
          <a:off x="457200" y="1676400"/>
          <a:ext cx="7696200" cy="3901440"/>
        </p:xfrm>
        <a:graphic>
          <a:graphicData uri="http://schemas.openxmlformats.org/drawingml/2006/table">
            <a:tbl>
              <a:tblPr/>
              <a:tblGrid>
                <a:gridCol w="2628269"/>
                <a:gridCol w="1019990"/>
                <a:gridCol w="1075558"/>
                <a:gridCol w="977609"/>
                <a:gridCol w="1014340"/>
                <a:gridCol w="980434"/>
              </a:tblGrid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Guatemala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El Salvador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Honduras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Nicaragua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Costa Rica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</a:rPr>
                        <a:t>Indicators of economic performance</a:t>
                      </a: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GDP per capita (2007)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SimSun"/>
                        </a:rPr>
                        <a:t>3,341</a:t>
                      </a: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SimSun"/>
                        </a:rPr>
                        <a:t>3,782</a:t>
                      </a: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SimSun"/>
                        </a:rPr>
                        <a:t>2,389</a:t>
                      </a: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SimSun"/>
                        </a:rPr>
                        <a:t>1,777</a:t>
                      </a: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SimSun"/>
                        </a:rPr>
                        <a:t>9,443</a:t>
                      </a: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Gini Index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54.5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52.2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55.3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54.5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48.5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Average Growth of GDP (</a:t>
                      </a:r>
                      <a:r>
                        <a:rPr lang="en-US" sz="1600" dirty="0" smtClean="0">
                          <a:latin typeface="Times New Roman"/>
                          <a:ea typeface="SimSun"/>
                        </a:rPr>
                        <a:t>1990-2009)</a:t>
                      </a: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3.75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2.94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3.70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3.16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5.31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</a:rPr>
                        <a:t>Indicators of war-legacies</a:t>
                      </a: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Demobilized soldiers (n)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14,000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24,500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72,720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Guerrillas/Contras (n)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12,362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19,000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Paramilitaries (n)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279,421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30,000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SimSu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</a:rPr>
                        <a:t>Total (n)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</a:rPr>
                        <a:t>293,921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</a:rPr>
                        <a:t>66,862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SimSun"/>
                        </a:rPr>
                        <a:t>91,726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SimSun"/>
                        </a:rPr>
                        <a:t>Source: PNUD 2009</a:t>
                      </a: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5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Indicators of state infrastructure in 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05000"/>
          <a:ext cx="8153399" cy="4480560"/>
        </p:xfrm>
        <a:graphic>
          <a:graphicData uri="http://schemas.openxmlformats.org/drawingml/2006/table">
            <a:tbl>
              <a:tblPr/>
              <a:tblGrid>
                <a:gridCol w="2438400"/>
                <a:gridCol w="1249746"/>
                <a:gridCol w="1186440"/>
                <a:gridCol w="1078393"/>
                <a:gridCol w="1209821"/>
                <a:gridCol w="990599"/>
              </a:tblGrid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Indicators of institutional infrastructure</a:t>
                      </a:r>
                      <a:endParaRPr lang="en-US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SimSun"/>
                        </a:rPr>
                        <a:t>Guatemala</a:t>
                      </a:r>
                      <a:endParaRPr lang="en-US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SimSun"/>
                        </a:rPr>
                        <a:t>El Salvador</a:t>
                      </a:r>
                      <a:endParaRPr lang="en-US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SimSun"/>
                        </a:rPr>
                        <a:t>Honduras</a:t>
                      </a:r>
                      <a:endParaRPr lang="en-US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SimSun"/>
                        </a:rPr>
                        <a:t>Nicaragua</a:t>
                      </a:r>
                      <a:endParaRPr lang="en-US" sz="18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SimSun"/>
                        </a:rPr>
                        <a:t>Costa Rica</a:t>
                      </a:r>
                      <a:endParaRPr lang="en-US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Police officers per 100,000 pop.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155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277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Judges per 100,000 pop.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Public attorneys per 100,000 pop.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Average percentage of public spending </a:t>
                      </a:r>
                      <a:r>
                        <a:rPr lang="en-US" sz="1800" dirty="0" smtClean="0">
                          <a:latin typeface="Times New Roman"/>
                          <a:ea typeface="SimSun"/>
                        </a:rPr>
                        <a:t>on security in </a:t>
                      </a:r>
                      <a:r>
                        <a:rPr lang="en-US" sz="1800" dirty="0">
                          <a:latin typeface="Times New Roman"/>
                          <a:ea typeface="SimSun"/>
                        </a:rPr>
                        <a:t>national budget (2006-2007)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9.9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14.3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8.1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7.7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Average police officer monthly </a:t>
                      </a:r>
                      <a:r>
                        <a:rPr lang="en-US" sz="1800" dirty="0" smtClean="0">
                          <a:latin typeface="Times New Roman"/>
                          <a:ea typeface="SimSun"/>
                        </a:rPr>
                        <a:t>wage (in </a:t>
                      </a:r>
                      <a:r>
                        <a:rPr lang="en-US" sz="1800" dirty="0">
                          <a:latin typeface="Times New Roman"/>
                          <a:ea typeface="SimSun"/>
                        </a:rPr>
                        <a:t>US$)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584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SimSun"/>
                        </a:rPr>
                        <a:t>Source: PNUD 2009; Cruz 2010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Gangs in Central </a:t>
            </a:r>
            <a:r>
              <a:rPr lang="en-US" dirty="0" err="1" smtClean="0"/>
              <a:t>Ameriica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blamed for the problem of violence</a:t>
            </a:r>
          </a:p>
          <a:p>
            <a:endParaRPr lang="en-US" dirty="0"/>
          </a:p>
          <a:p>
            <a:r>
              <a:rPr lang="en-US" dirty="0" smtClean="0"/>
              <a:t>The prevailing narratives are: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are the result of migration </a:t>
            </a:r>
          </a:p>
          <a:p>
            <a:pPr lvl="1"/>
            <a:r>
              <a:rPr lang="en-US" dirty="0" smtClean="0"/>
              <a:t>MS-13  and 18</a:t>
            </a:r>
            <a:r>
              <a:rPr lang="en-US" baseline="30000" dirty="0" smtClean="0"/>
              <a:t>th</a:t>
            </a:r>
            <a:r>
              <a:rPr lang="en-US" dirty="0" smtClean="0"/>
              <a:t> Street Gangs are a imported problem</a:t>
            </a:r>
          </a:p>
          <a:p>
            <a:pPr lvl="1"/>
            <a:r>
              <a:rPr lang="en-US" dirty="0" smtClean="0"/>
              <a:t>They took over and control the streets in Central America</a:t>
            </a:r>
          </a:p>
        </p:txBody>
      </p:sp>
    </p:spTree>
    <p:extLst>
      <p:ext uri="{BB962C8B-B14F-4D97-AF65-F5344CB8AC3E}">
        <p14:creationId xmlns:p14="http://schemas.microsoft.com/office/powerpoint/2010/main" val="11735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page in El Salvador 1988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524001"/>
            <a:ext cx="4099451" cy="5133436"/>
          </a:xfrm>
        </p:spPr>
      </p:pic>
    </p:spTree>
    <p:extLst>
      <p:ext uri="{BB962C8B-B14F-4D97-AF65-F5344CB8AC3E}">
        <p14:creationId xmlns:p14="http://schemas.microsoft.com/office/powerpoint/2010/main" val="32050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systematic data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is more complex than that</a:t>
            </a:r>
          </a:p>
          <a:p>
            <a:endParaRPr lang="en-US" dirty="0" smtClean="0"/>
          </a:p>
          <a:p>
            <a:r>
              <a:rPr lang="en-US" dirty="0" smtClean="0"/>
              <a:t>No more than 15% Central American gangs have been outside their countries</a:t>
            </a:r>
          </a:p>
          <a:p>
            <a:endParaRPr lang="en-US" dirty="0"/>
          </a:p>
          <a:p>
            <a:r>
              <a:rPr lang="en-US" dirty="0" smtClean="0"/>
              <a:t>Not the only actors of violence, even when they contribute significantly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l Salvador 1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0825" y="0"/>
            <a:ext cx="8893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00"/>
                </a:solidFill>
                <a:latin typeface="Arial" charset="0"/>
              </a:rPr>
              <a:t>Mara </a:t>
            </a:r>
            <a:r>
              <a:rPr lang="en-US" altLang="en-US" sz="2000" b="1" dirty="0" err="1">
                <a:solidFill>
                  <a:srgbClr val="FFFF00"/>
                </a:solidFill>
                <a:latin typeface="Arial" charset="0"/>
              </a:rPr>
              <a:t>Salvatrucha</a:t>
            </a: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and 18</a:t>
            </a:r>
            <a:r>
              <a:rPr lang="en-US" altLang="en-US" sz="2000" b="1" baseline="30000" dirty="0">
                <a:solidFill>
                  <a:srgbClr val="FFFF00"/>
                </a:solidFill>
                <a:latin typeface="Arial" charset="0"/>
              </a:rPr>
              <a:t>th</a:t>
            </a:r>
            <a:r>
              <a:rPr lang="en-US" altLang="en-US" sz="2000" b="1" dirty="0">
                <a:solidFill>
                  <a:srgbClr val="FFFF00"/>
                </a:solidFill>
                <a:latin typeface="Arial" charset="0"/>
              </a:rPr>
              <a:t> Street Gang members celebrating their peace agreement in San Martin, San Salvador, 1996.</a:t>
            </a:r>
            <a:endParaRPr lang="en-US" altLang="en-US" sz="2000" dirty="0">
              <a:latin typeface="PosterBodoni BT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PosterBodoni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Gang_fa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238" y="548679"/>
            <a:ext cx="4830762" cy="63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Gang_fac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19"/>
            <a:ext cx="457200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FF00"/>
                </a:solidFill>
                <a:latin typeface="+mj-lt"/>
              </a:rPr>
              <a:t>…To Organized Crime: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Gang members in Salvadoran prisons, 2006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(Photographs by Isabel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Muñoz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1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Explanations are more complex than that: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Gangs are not the cause but the symptom of a myriad of structural causes</a:t>
            </a:r>
          </a:p>
          <a:p>
            <a:endParaRPr lang="en-US" dirty="0"/>
          </a:p>
          <a:p>
            <a:r>
              <a:rPr lang="en-US" dirty="0" smtClean="0"/>
              <a:t>But the decisive factor in their evolution is:</a:t>
            </a:r>
          </a:p>
          <a:p>
            <a:pPr lvl="1"/>
            <a:r>
              <a:rPr lang="en-US" dirty="0" smtClean="0"/>
              <a:t>Public Security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25" name="Picture 21" descr="Gang_face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649287" cy="865188"/>
          </a:xfrm>
        </p:spPr>
      </p:pic>
      <p:pic>
        <p:nvPicPr>
          <p:cNvPr id="98326" name="Picture 22" descr="Gang_f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44675"/>
            <a:ext cx="558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7" name="Picture 23" descr="Gang_fac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29225"/>
            <a:ext cx="5953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48"/>
          <p:cNvSpPr>
            <a:spLocks noChangeArrowheads="1"/>
          </p:cNvSpPr>
          <p:nvPr/>
        </p:nvSpPr>
        <p:spPr bwMode="auto">
          <a:xfrm>
            <a:off x="2987675" y="3716338"/>
            <a:ext cx="3168650" cy="2160587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PosterBodoni BT" pitchFamily="18" charset="0"/>
              </a:rPr>
              <a:t>Chalatenango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PosterBodoni BT" pitchFamily="18" charset="0"/>
              </a:rPr>
              <a:t>18</a:t>
            </a:r>
            <a:r>
              <a:rPr lang="en-US" altLang="en-US" sz="2000" b="1" baseline="30000" smtClean="0">
                <a:solidFill>
                  <a:srgbClr val="000000"/>
                </a:solidFill>
                <a:latin typeface="PosterBodoni BT" pitchFamily="18" charset="0"/>
              </a:rPr>
              <a:t>th</a:t>
            </a:r>
            <a:r>
              <a:rPr lang="en-US" altLang="en-US" sz="2000" b="1" smtClean="0">
                <a:solidFill>
                  <a:srgbClr val="000000"/>
                </a:solidFill>
                <a:latin typeface="PosterBodoni BT" pitchFamily="18" charset="0"/>
              </a:rPr>
              <a:t> Street National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PosterBodoni BT" pitchFamily="18" charset="0"/>
              </a:rPr>
              <a:t>Prison</a:t>
            </a:r>
          </a:p>
        </p:txBody>
      </p:sp>
      <p:sp>
        <p:nvSpPr>
          <p:cNvPr id="37894" name="Text Box 50"/>
          <p:cNvSpPr txBox="1">
            <a:spLocks noChangeArrowheads="1"/>
          </p:cNvSpPr>
          <p:nvPr/>
        </p:nvSpPr>
        <p:spPr bwMode="auto">
          <a:xfrm>
            <a:off x="1239838" y="350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PosterBodoni BT" pitchFamily="18" charset="0"/>
            </a:endParaRPr>
          </a:p>
        </p:txBody>
      </p:sp>
      <p:sp>
        <p:nvSpPr>
          <p:cNvPr id="37895" name="Text Box 51"/>
          <p:cNvSpPr txBox="1">
            <a:spLocks noChangeArrowheads="1"/>
          </p:cNvSpPr>
          <p:nvPr/>
        </p:nvSpPr>
        <p:spPr bwMode="auto">
          <a:xfrm>
            <a:off x="250825" y="260350"/>
            <a:ext cx="845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FFFF"/>
                </a:solidFill>
                <a:latin typeface="PosterBodoni BT" pitchFamily="18" charset="0"/>
              </a:rPr>
              <a:t>“The heart of the Eighteenth was there…”</a:t>
            </a:r>
          </a:p>
        </p:txBody>
      </p:sp>
      <p:sp>
        <p:nvSpPr>
          <p:cNvPr id="37896" name="Text Box 52"/>
          <p:cNvSpPr txBox="1">
            <a:spLocks noChangeArrowheads="1"/>
          </p:cNvSpPr>
          <p:nvPr/>
        </p:nvSpPr>
        <p:spPr bwMode="auto">
          <a:xfrm>
            <a:off x="447675" y="1287463"/>
            <a:ext cx="2379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FFFF00"/>
                </a:solidFill>
                <a:latin typeface="PosterBodoni BT" pitchFamily="18" charset="0"/>
              </a:rPr>
              <a:t>Country/City “A”</a:t>
            </a:r>
          </a:p>
        </p:txBody>
      </p:sp>
      <p:sp>
        <p:nvSpPr>
          <p:cNvPr id="37897" name="Text Box 53"/>
          <p:cNvSpPr txBox="1">
            <a:spLocks noChangeArrowheads="1"/>
          </p:cNvSpPr>
          <p:nvPr/>
        </p:nvSpPr>
        <p:spPr bwMode="auto">
          <a:xfrm>
            <a:off x="6500813" y="1285875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FFFF00"/>
                </a:solidFill>
                <a:latin typeface="PosterBodoni BT" pitchFamily="18" charset="0"/>
              </a:rPr>
              <a:t>Country/City “B”</a:t>
            </a:r>
          </a:p>
        </p:txBody>
      </p:sp>
      <p:sp>
        <p:nvSpPr>
          <p:cNvPr id="37898" name="Text Box 54"/>
          <p:cNvSpPr txBox="1">
            <a:spLocks noChangeArrowheads="1"/>
          </p:cNvSpPr>
          <p:nvPr/>
        </p:nvSpPr>
        <p:spPr bwMode="auto">
          <a:xfrm>
            <a:off x="6643688" y="4743450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FFFF00"/>
                </a:solidFill>
                <a:latin typeface="PosterBodoni BT" pitchFamily="18" charset="0"/>
              </a:rPr>
              <a:t>Country/City “C”</a:t>
            </a:r>
          </a:p>
        </p:txBody>
      </p:sp>
    </p:spTree>
    <p:extLst>
      <p:ext uri="{BB962C8B-B14F-4D97-AF65-F5344CB8AC3E}">
        <p14:creationId xmlns:p14="http://schemas.microsoft.com/office/powerpoint/2010/main" val="6747007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05787 L -0.46371 0.3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0.00764 C -0.03732 0.00648 -0.03889 0.00532 -0.0401 0.00393 C -0.04166 0.00231 -0.04271 1.11111E-6 -0.04427 -0.00162 C -0.05937 -0.01597 -0.07725 -0.02639 -0.09566 -0.0294 C -0.10208 -0.0287 -0.10868 -0.02917 -0.1151 -0.02755 C -0.11666 -0.02708 -0.11771 -0.02477 -0.11927 -0.02384 C -0.12378 -0.02107 -0.12847 -0.01898 -0.13316 -0.01644 C -0.13802 -0.01389 -0.1434 -0.01435 -0.14843 -0.01273 C -0.19375 -0.01528 -0.20694 -0.01412 -0.24149 -0.0257 C -0.25017 -0.03426 -0.24948 -0.03843 -0.26093 -0.04236 C -0.26927 -0.03681 -0.27708 -0.03449 -0.28593 -0.03125 C -0.28871 -0.03033 -0.29427 -0.02755 -0.29427 -0.02755 C -0.30625 -0.02824 -0.3184 -0.02778 -0.33038 -0.0294 C -0.33576 -0.03009 -0.34062 -0.03634 -0.34566 -0.03866 C -0.36302 -0.03658 -0.37621 -0.0331 -0.39427 -0.0331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-0.00046 C 0.10538 -0.01064 0.1743 -0.0206 0.21302 0.04028 C 0.25173 0.10116 0.26007 0.23264 0.26857 0.36436 " pathEditMode="relative" ptsTypes="aaA">
                                      <p:cBhvr>
                                        <p:cTn id="14" dur="2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El Salvador_rai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006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FF00"/>
                </a:solidFill>
                <a:latin typeface="+mj-lt"/>
              </a:rPr>
              <a:t>Deployment of </a:t>
            </a:r>
            <a:r>
              <a:rPr lang="en-US" sz="2800" b="1" dirty="0" err="1">
                <a:solidFill>
                  <a:srgbClr val="FFFF00"/>
                </a:solidFill>
                <a:latin typeface="+mj-lt"/>
              </a:rPr>
              <a:t>Mano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 Dura in El Salvador, July 2003</a:t>
            </a:r>
          </a:p>
        </p:txBody>
      </p:sp>
    </p:spTree>
    <p:extLst>
      <p:ext uri="{BB962C8B-B14F-4D97-AF65-F5344CB8AC3E}">
        <p14:creationId xmlns:p14="http://schemas.microsoft.com/office/powerpoint/2010/main" val="19085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problem with Northern Central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violent region of the world</a:t>
            </a:r>
          </a:p>
          <a:p>
            <a:endParaRPr lang="en-US" dirty="0"/>
          </a:p>
          <a:p>
            <a:r>
              <a:rPr lang="en-US" dirty="0" smtClean="0"/>
              <a:t>One of the poorest regions in Latin America</a:t>
            </a:r>
          </a:p>
          <a:p>
            <a:endParaRPr lang="en-US" dirty="0"/>
          </a:p>
          <a:p>
            <a:r>
              <a:rPr lang="en-US" dirty="0" smtClean="0"/>
              <a:t>Massive emigration to the United States</a:t>
            </a:r>
          </a:p>
          <a:p>
            <a:endParaRPr lang="en-US" dirty="0"/>
          </a:p>
          <a:p>
            <a:r>
              <a:rPr lang="en-US" dirty="0" smtClean="0"/>
              <a:t>In 2014, 76% children in the Mexico-U.S. border came from Guatemala, El Salvador, and Honduras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Honduras_rai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179388" y="188913"/>
            <a:ext cx="6173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Zero Tolerance Crackdown in Honduras, </a:t>
            </a:r>
            <a:r>
              <a:rPr lang="en-US" sz="2400" b="1" dirty="0" smtClean="0">
                <a:solidFill>
                  <a:srgbClr val="FFFF00"/>
                </a:solidFill>
              </a:rPr>
              <a:t>2003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6068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in the evolution of gangs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750093"/>
              </p:ext>
            </p:extLst>
          </p:nvPr>
        </p:nvGraphicFramePr>
        <p:xfrm>
          <a:off x="457200" y="1774825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Respnse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Street corner gangs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1980s-1994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Constitution</a:t>
                      </a:r>
                      <a:r>
                        <a:rPr lang="en-US" baseline="0" dirty="0" smtClean="0"/>
                        <a:t> of maras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1994-2000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Swing between crackdowns</a:t>
                      </a:r>
                      <a:r>
                        <a:rPr lang="en-US" baseline="0" dirty="0" smtClean="0"/>
                        <a:t> and indifference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Organizational</a:t>
                      </a:r>
                      <a:r>
                        <a:rPr lang="en-US" baseline="0" dirty="0" smtClean="0"/>
                        <a:t> incubation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Mano Dura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Territorial consolidation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Swing</a:t>
                      </a:r>
                      <a:r>
                        <a:rPr lang="en-US" baseline="0" dirty="0" smtClean="0"/>
                        <a:t> between </a:t>
                      </a:r>
                      <a:r>
                        <a:rPr lang="en-US" baseline="0" dirty="0" err="1" smtClean="0"/>
                        <a:t>mano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dura</a:t>
                      </a:r>
                      <a:r>
                        <a:rPr lang="en-US" baseline="0" dirty="0" smtClean="0"/>
                        <a:t>, prevention, and </a:t>
                      </a:r>
                      <a:r>
                        <a:rPr lang="en-US" baseline="0" dirty="0" err="1" smtClean="0"/>
                        <a:t>negotiartion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7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Homicides and Extortions reported to the police in El Salvador, 1998-2011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43133"/>
              </p:ext>
            </p:extLst>
          </p:nvPr>
        </p:nvGraphicFramePr>
        <p:xfrm>
          <a:off x="152400" y="15240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1492" y="6325604"/>
            <a:ext cx="29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Policia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Civil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Percentage of gang-related homicides, </a:t>
            </a:r>
            <a:br>
              <a:rPr lang="en-US" sz="3200" dirty="0" smtClean="0"/>
            </a:br>
            <a:r>
              <a:rPr lang="en-US" sz="3200" dirty="0" smtClean="0"/>
              <a:t>El Salvador 1999-2008 </a:t>
            </a:r>
            <a:endParaRPr lang="en-US" sz="3200" dirty="0"/>
          </a:p>
        </p:txBody>
      </p:sp>
      <p:graphicFrame>
        <p:nvGraphicFramePr>
          <p:cNvPr id="4" name="Content Placeholder 3" title="Percentag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827934"/>
              </p:ext>
            </p:extLst>
          </p:nvPr>
        </p:nvGraphicFramePr>
        <p:xfrm>
          <a:off x="533400" y="16764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1492" y="6325604"/>
            <a:ext cx="413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Instituto</a:t>
            </a:r>
            <a:r>
              <a:rPr lang="en-US" dirty="0" smtClean="0"/>
              <a:t> de </a:t>
            </a:r>
            <a:r>
              <a:rPr lang="en-US" dirty="0" err="1" smtClean="0"/>
              <a:t>Medicina</a:t>
            </a:r>
            <a:r>
              <a:rPr lang="en-US" dirty="0" smtClean="0"/>
              <a:t> Legal,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060575"/>
            <a:ext cx="8661400" cy="4310063"/>
          </a:xfrm>
          <a:solidFill>
            <a:schemeClr val="tx1"/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Gangs have developed into organized crime organizations in contexts in which State institutions, via draconian policies and illegal violence, have provided them with incentives, opportunities and legitimacy.</a:t>
            </a:r>
          </a:p>
          <a:p>
            <a:pPr marL="1009650" lvl="1" indent="-609600">
              <a:buFontTx/>
              <a:buNone/>
            </a:pPr>
            <a:endParaRPr lang="en-US" altLang="en-US" b="1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1009650" lvl="1" indent="-609600"/>
            <a:endParaRPr lang="en-US" altLang="en-US" sz="24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106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077200" cy="167335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Real Failure in Central America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"/>
            <a:ext cx="8077200" cy="966216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José Miguel Cruz</a:t>
            </a:r>
          </a:p>
          <a:p>
            <a:pPr algn="r"/>
            <a:r>
              <a:rPr lang="en-US" sz="2800" dirty="0" smtClean="0"/>
              <a:t>Florida International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30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p of Central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243840"/>
          <a:ext cx="3810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0"/>
                <a:gridCol w="1428750"/>
              </a:tblGrid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Country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Rate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Honduras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60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El Salvador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Venezuela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Guatemala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600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Colombia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Dominican Republic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Panama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Ecuador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Mexico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</a:tr>
              <a:tr h="269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Nicaragua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Paraguay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Costa Rica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Bolivia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Uruguay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6.1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Argentina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/>
                </a:tc>
              </a:tr>
              <a:tr h="1907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United States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Chile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3.7</a:t>
                      </a:r>
                      <a:endParaRPr lang="en-US" sz="1400" dirty="0"/>
                    </a:p>
                  </a:txBody>
                  <a:tcPr/>
                </a:tc>
              </a:tr>
              <a:tr h="2425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Canada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200" y="4343400"/>
            <a:ext cx="343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World Homicide Rate: 6.9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52400"/>
            <a:ext cx="4616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Homicide Rates in </a:t>
            </a:r>
          </a:p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Latin America, 2010-2013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6248400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Source</a:t>
            </a:r>
            <a:r>
              <a:rPr lang="en-US" sz="1400" dirty="0" smtClean="0">
                <a:solidFill>
                  <a:prstClr val="black"/>
                </a:solidFill>
              </a:rPr>
              <a:t>: UNODC,  2013 Global  Study on Homicide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600200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Rates per 100,000 inhabitants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Northern Triangle has been violent since the 1990s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2106523"/>
              </p:ext>
            </p:extLst>
          </p:nvPr>
        </p:nvGraphicFramePr>
        <p:xfrm>
          <a:off x="533400" y="16002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6324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b="1" dirty="0" smtClean="0">
                <a:solidFill>
                  <a:prstClr val="black"/>
                </a:solidFill>
              </a:rPr>
              <a:t>Source</a:t>
            </a:r>
            <a:r>
              <a:rPr lang="en-US" sz="1000" dirty="0" smtClean="0">
                <a:solidFill>
                  <a:prstClr val="black"/>
                </a:solidFill>
              </a:rPr>
              <a:t>: Cruz, 2011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of violence in </a:t>
            </a:r>
            <a:br>
              <a:rPr lang="en-US" dirty="0" smtClean="0"/>
            </a:br>
            <a:r>
              <a:rPr lang="en-US" dirty="0" smtClean="0"/>
              <a:t>Central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actors, few data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“Social violence” (senseless acts of violence)</a:t>
            </a:r>
          </a:p>
          <a:p>
            <a:pPr lvl="1"/>
            <a:r>
              <a:rPr lang="en-US" dirty="0" smtClean="0"/>
              <a:t>Youth gangs</a:t>
            </a:r>
          </a:p>
          <a:p>
            <a:pPr lvl="1"/>
            <a:r>
              <a:rPr lang="en-US" dirty="0" smtClean="0"/>
              <a:t>Criminal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usual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explanations about  current violence  and the crisis focus on:</a:t>
            </a:r>
          </a:p>
          <a:p>
            <a:pPr lvl="1"/>
            <a:r>
              <a:rPr lang="en-US" dirty="0" smtClean="0"/>
              <a:t>Poverty and inequality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Legacies of Civil War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Migration and deportation (Gangs were imported from the United States)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Penetration of drug cartels in Central America from Mexico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Economic Indicators (last available data)</a:t>
            </a:r>
            <a:endParaRPr lang="en-US" altLang="en-US" dirty="0" smtClean="0"/>
          </a:p>
        </p:txBody>
      </p:sp>
      <p:graphicFrame>
        <p:nvGraphicFramePr>
          <p:cNvPr id="23602" name="Group 5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90668693"/>
              </p:ext>
            </p:extLst>
          </p:nvPr>
        </p:nvGraphicFramePr>
        <p:xfrm>
          <a:off x="457200" y="1538986"/>
          <a:ext cx="8229600" cy="4557014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GDP per capita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(US$) (2013)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GDP Growth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(Average % 2010-2013)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Pop. Living with $2/day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 inequality index)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8,519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Guatemala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Salvador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Honduras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Nicaragua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Costa 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LAC region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6" name="Text Box 51"/>
          <p:cNvSpPr txBox="1">
            <a:spLocks noChangeArrowheads="1"/>
          </p:cNvSpPr>
          <p:nvPr/>
        </p:nvSpPr>
        <p:spPr bwMode="auto">
          <a:xfrm>
            <a:off x="593725" y="6096000"/>
            <a:ext cx="6699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dirty="0"/>
              <a:t>Source</a:t>
            </a:r>
            <a:r>
              <a:rPr lang="en-US" altLang="en-US" sz="1400" dirty="0" smtClean="0"/>
              <a:t>: World Bank Economic Indicators and </a:t>
            </a:r>
            <a:r>
              <a:rPr lang="en-US" altLang="en-US" sz="1400" dirty="0"/>
              <a:t>UNDP Human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3257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Human Development Indicators</a:t>
            </a:r>
            <a:endParaRPr lang="en-US" altLang="en-US" smtClean="0"/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2599153"/>
              </p:ext>
            </p:extLst>
          </p:nvPr>
        </p:nvGraphicFramePr>
        <p:xfrm>
          <a:off x="381000" y="1828800"/>
          <a:ext cx="8229600" cy="413543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69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Ranking (1-182)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 females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(years)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Literacy 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Guatemala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 (Medium)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Salvador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 (Medium)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Honduras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 (Medium)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Nicaragua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 (Medium)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Costa Rica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(High)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LAC region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(Very high)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4" name="Text Box 63"/>
          <p:cNvSpPr txBox="1">
            <a:spLocks noChangeArrowheads="1"/>
          </p:cNvSpPr>
          <p:nvPr/>
        </p:nvSpPr>
        <p:spPr bwMode="auto">
          <a:xfrm>
            <a:off x="495300" y="6096000"/>
            <a:ext cx="3684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dirty="0"/>
              <a:t>Source</a:t>
            </a:r>
            <a:r>
              <a:rPr lang="en-US" altLang="en-US" sz="1400" dirty="0"/>
              <a:t>: UNDP Human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31802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redeterminado">
  <a:themeElements>
    <a:clrScheme name="Diseño predeterminado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sterBodoni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sterBodoni BT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sterBodoni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sterBodoni BT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748</TotalTime>
  <Words>859</Words>
  <Application>Microsoft Office PowerPoint</Application>
  <PresentationFormat>On-screen Show (4:3)</PresentationFormat>
  <Paragraphs>302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SimSun</vt:lpstr>
      <vt:lpstr>Arial</vt:lpstr>
      <vt:lpstr>Calibri</vt:lpstr>
      <vt:lpstr>Corbel</vt:lpstr>
      <vt:lpstr>PosterBodoni BT</vt:lpstr>
      <vt:lpstr>Times New Roman</vt:lpstr>
      <vt:lpstr>Wingdings</vt:lpstr>
      <vt:lpstr>Wingdings 2</vt:lpstr>
      <vt:lpstr>Wingdings 3</vt:lpstr>
      <vt:lpstr>Module</vt:lpstr>
      <vt:lpstr>1_Module</vt:lpstr>
      <vt:lpstr>2_Module</vt:lpstr>
      <vt:lpstr>Diseño predeterminado</vt:lpstr>
      <vt:lpstr>1_Diseño predeterminado</vt:lpstr>
      <vt:lpstr>The Real Failure in  Central America</vt:lpstr>
      <vt:lpstr>What is the problem with Northern Central America?</vt:lpstr>
      <vt:lpstr>PowerPoint Presentation</vt:lpstr>
      <vt:lpstr>PowerPoint Presentation</vt:lpstr>
      <vt:lpstr>The Northern Triangle has been violent since the 1990s</vt:lpstr>
      <vt:lpstr>The problem of violence in  Central America</vt:lpstr>
      <vt:lpstr>The usual explanations</vt:lpstr>
      <vt:lpstr>Economic Indicators (last available data)</vt:lpstr>
      <vt:lpstr>Human Development Indicators</vt:lpstr>
      <vt:lpstr>Some indicators…</vt:lpstr>
      <vt:lpstr>Indicators of state infrastructure in security</vt:lpstr>
      <vt:lpstr>Gangs in Central Ameriica</vt:lpstr>
      <vt:lpstr>Front page in El Salvador 1988</vt:lpstr>
      <vt:lpstr>What systematic data say</vt:lpstr>
      <vt:lpstr>PowerPoint Presentation</vt:lpstr>
      <vt:lpstr>PowerPoint Presentation</vt:lpstr>
      <vt:lpstr>Explanations are more complex than that:</vt:lpstr>
      <vt:lpstr>PowerPoint Presentation</vt:lpstr>
      <vt:lpstr>PowerPoint Presentation</vt:lpstr>
      <vt:lpstr>PowerPoint Presentation</vt:lpstr>
      <vt:lpstr>Stages in the evolution of gangs</vt:lpstr>
      <vt:lpstr>Homicides and Extortions reported to the police in El Salvador, 1998-2011</vt:lpstr>
      <vt:lpstr>Percentage of gang-related homicides,  El Salvador 1999-2008 </vt:lpstr>
      <vt:lpstr>PowerPoint Presentation</vt:lpstr>
      <vt:lpstr>The Real Failure in Central America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Gangs and Youth Violence: Innovative Approaches and Best Practices</dc:title>
  <dc:creator>José Miguel Cruz</dc:creator>
  <cp:lastModifiedBy>Isabel Carretero</cp:lastModifiedBy>
  <cp:revision>22</cp:revision>
  <dcterms:created xsi:type="dcterms:W3CDTF">2014-08-13T02:51:32Z</dcterms:created>
  <dcterms:modified xsi:type="dcterms:W3CDTF">2015-10-12T20:24:36Z</dcterms:modified>
</cp:coreProperties>
</file>