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75" r:id="rId6"/>
    <p:sldId id="262" r:id="rId7"/>
    <p:sldId id="291" r:id="rId8"/>
    <p:sldId id="276" r:id="rId9"/>
    <p:sldId id="277" r:id="rId10"/>
    <p:sldId id="278" r:id="rId11"/>
    <p:sldId id="279" r:id="rId12"/>
    <p:sldId id="280" r:id="rId13"/>
    <p:sldId id="264" r:id="rId14"/>
    <p:sldId id="265" r:id="rId15"/>
    <p:sldId id="266" r:id="rId16"/>
    <p:sldId id="268" r:id="rId17"/>
    <p:sldId id="269" r:id="rId18"/>
    <p:sldId id="290" r:id="rId19"/>
    <p:sldId id="288" r:id="rId20"/>
    <p:sldId id="286" r:id="rId21"/>
    <p:sldId id="287" r:id="rId22"/>
    <p:sldId id="270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431" autoAdjust="0"/>
  </p:normalViewPr>
  <p:slideViewPr>
    <p:cSldViewPr snapToGrid="0" snapToObjects="1">
      <p:cViewPr varScale="1">
        <p:scale>
          <a:sx n="90" d="100"/>
          <a:sy n="90" d="100"/>
        </p:scale>
        <p:origin x="39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B6A47-26D6-8B48-95D8-E16F1B5F57F0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E1623-A62D-2145-992D-378981862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2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“Urban and Rural Areas 2009.” United Nations, Department of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Economic and Social Affairs, Population Division.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http://www.un.org/en/development/desa/population/publications/urbanization/urban-rural.shtml.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72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https://www.flickr.com/photos/chfinternational/sets/72157629848923756/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55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https://www.flickr.com/photos/chfinternational/sets/72157629848923756/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43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42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9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04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31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10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0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United Nations Human Settlements Programme (UN-HABITAT).</a:t>
            </a:r>
            <a:r>
              <a:rPr lang="en-US" baseline="0" dirty="0" smtClean="0"/>
              <a:t> </a:t>
            </a:r>
            <a:r>
              <a:rPr lang="en-US" dirty="0" smtClean="0"/>
              <a:t>“Affordable Land and Housing in Latin America and the Caribbean.” (2011): 64.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2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CNN World. Haiti was ‘catastrophe waiting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happen.’ (January 12, 2010). Retrieved from http://articles.cnn.com/2010-01-12/world/haiti.earthquake.infrastructure_1_building-poverty-line-catastrophe/2?_s=PM:WORLD.</a:t>
            </a:r>
          </a:p>
          <a:p>
            <a:pPr marL="228600" indent="-228600"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 of the Republic of Haiti. Haiti earthquake PDNA: assessment of damage, losses, general and sectoral needs. (2010): 73.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http://siteresources.worldbank.org/INTLAC/Resources/PDNA_Haiti-2010_Working_Document_EN.pdf.</a:t>
            </a:r>
          </a:p>
          <a:p>
            <a:pPr marL="228600" indent="-228600"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0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CNN World. Haiti was ‘catastrophe waiting to happen.’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(January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12, 2010).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of the Republic of Haiti. </a:t>
            </a:r>
            <a:r>
              <a:rPr lang="en-US" sz="12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Haiti Earthquake PDNA: Assessment of Damage, Losses, General and Sectoral Needs. 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(2010).</a:t>
            </a:r>
            <a:endParaRPr lang="en-US" sz="12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1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9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http://www.benandkatieinhaiti.com/2010/05/ravine-part-1.html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https://www.flickr.com/photos/chfinternational/sets/72157629848923756/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https://www.flickr.com/photos/chfinternational/sets/72157629848923756/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77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https://www.flickr.com/photos/chfinternational/sets/72157629848923756/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E1623-A62D-2145-992D-3789818628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2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D86D-F878-7E4C-BB1A-D3DB90EA7BF5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1409-D71E-B343-98F5-9E55A15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D86D-F878-7E4C-BB1A-D3DB90EA7BF5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1409-D71E-B343-98F5-9E55A15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D86D-F878-7E4C-BB1A-D3DB90EA7BF5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1409-D71E-B343-98F5-9E55A15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D86D-F878-7E4C-BB1A-D3DB90EA7BF5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1409-D71E-B343-98F5-9E55A15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D86D-F878-7E4C-BB1A-D3DB90EA7BF5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1409-D71E-B343-98F5-9E55A15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D86D-F878-7E4C-BB1A-D3DB90EA7BF5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1409-D71E-B343-98F5-9E55A15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D86D-F878-7E4C-BB1A-D3DB90EA7BF5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1409-D71E-B343-98F5-9E55A15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D86D-F878-7E4C-BB1A-D3DB90EA7BF5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1409-D71E-B343-98F5-9E55A15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D86D-F878-7E4C-BB1A-D3DB90EA7BF5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1409-D71E-B343-98F5-9E55A15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D86D-F878-7E4C-BB1A-D3DB90EA7BF5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1409-D71E-B343-98F5-9E55A15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D86D-F878-7E4C-BB1A-D3DB90EA7BF5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1409-D71E-B343-98F5-9E55A15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D86D-F878-7E4C-BB1A-D3DB90EA7BF5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81409-D71E-B343-98F5-9E55A1506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lorfulBarrios.JPG"/>
          <p:cNvPicPr>
            <a:picLocks noChangeAspect="1"/>
          </p:cNvPicPr>
          <p:nvPr/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" y="458572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Times New Roman"/>
                <a:cs typeface="Times New Roman"/>
              </a:rPr>
              <a:t>TRANSFORMING COMMUNITIES: </a:t>
            </a:r>
          </a:p>
          <a:p>
            <a:pPr algn="ctr"/>
            <a:r>
              <a:rPr lang="en-US" sz="3000" b="1" dirty="0" smtClean="0">
                <a:latin typeface="Times New Roman"/>
                <a:cs typeface="Times New Roman"/>
              </a:rPr>
              <a:t>HAITI</a:t>
            </a:r>
            <a:endParaRPr lang="en-US" sz="3000" b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455039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Dimmy Herard</a:t>
            </a:r>
          </a:p>
          <a:p>
            <a:pPr algn="ctr"/>
            <a:endParaRPr lang="en-US" sz="2400" b="1" dirty="0">
              <a:latin typeface="Times New Roman"/>
              <a:cs typeface="Times New Roman"/>
            </a:endParaRPr>
          </a:p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Disaster Risk Reduction Program</a:t>
            </a:r>
          </a:p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Extreme Events Institute</a:t>
            </a:r>
          </a:p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Florida International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1297" y="234176"/>
            <a:ext cx="2367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Water Tower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839" y="4892471"/>
            <a:ext cx="3354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Light Poles,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Water Distribution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Points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7707" y="5431080"/>
            <a:ext cx="24657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Benches and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Public Spaces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lorfulBarrios.JPG"/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38593"/>
            <a:ext cx="9144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In </a:t>
            </a:r>
            <a:r>
              <a:rPr lang="en-US" sz="2500" b="1" dirty="0">
                <a:latin typeface="Times New Roman"/>
                <a:cs typeface="Times New Roman"/>
              </a:rPr>
              <a:t>2011, USAID launched an initiative to support urban DRR projects across Latin America and the Caribbean using a “neighborhood approach</a:t>
            </a:r>
            <a:r>
              <a:rPr lang="en-US" sz="2500" b="1" dirty="0" smtClean="0">
                <a:latin typeface="Times New Roman"/>
                <a:cs typeface="Times New Roman"/>
              </a:rPr>
              <a:t>.”</a:t>
            </a:r>
          </a:p>
          <a:p>
            <a:pPr marL="342900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The “neighborhood approach” is defined as an integrated multi-sectoral participatory planning process. </a:t>
            </a:r>
            <a:endParaRPr lang="en-US" sz="2500" b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4721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EMERGENCE OF THE NEIGHBORHOOD APPROACH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lorfulBarrios.JPG"/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41099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</a:pPr>
            <a:r>
              <a:rPr lang="en-US" sz="2500" b="1" dirty="0" smtClean="0">
                <a:latin typeface="Times New Roman"/>
                <a:cs typeface="Times New Roman"/>
              </a:rPr>
              <a:t>	Sectoral Components:</a:t>
            </a:r>
          </a:p>
          <a:p>
            <a:pPr marL="1714500" lvl="3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Shelter and Settlements</a:t>
            </a:r>
          </a:p>
          <a:p>
            <a:pPr marL="1714500" lvl="3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Economic Recovery and Market Systems</a:t>
            </a:r>
          </a:p>
          <a:p>
            <a:pPr marL="1714500" lvl="3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Water, Sanitation, and Hygiene (WASH)</a:t>
            </a:r>
          </a:p>
          <a:p>
            <a:pPr marL="1257300" lvl="2" indent="-342900">
              <a:spcAft>
                <a:spcPts val="2400"/>
              </a:spcAft>
            </a:pPr>
            <a:endParaRPr lang="en-US" sz="2500" b="1" dirty="0" smtClean="0">
              <a:latin typeface="Times New Roman"/>
              <a:cs typeface="Times New Roman"/>
            </a:endParaRPr>
          </a:p>
          <a:p>
            <a:pPr marL="1257300" lvl="2" indent="-342900">
              <a:spcAft>
                <a:spcPts val="2400"/>
              </a:spcAft>
            </a:pPr>
            <a:r>
              <a:rPr lang="en-US" sz="2500" b="1" dirty="0" smtClean="0">
                <a:latin typeface="Times New Roman"/>
                <a:cs typeface="Times New Roman"/>
              </a:rPr>
              <a:t>	Disaster Risk Reduction served as a cross-cutting component</a:t>
            </a:r>
          </a:p>
          <a:p>
            <a:pPr marL="342900" indent="-342900">
              <a:spcAft>
                <a:spcPts val="2400"/>
              </a:spcAft>
            </a:pPr>
            <a:endParaRPr lang="en-US" sz="2500" b="1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lorfulBarrios.JPG"/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41099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2400"/>
              </a:spcAft>
            </a:pPr>
            <a:r>
              <a:rPr lang="en-US" sz="2500" b="1" i="1" dirty="0" smtClean="0">
                <a:latin typeface="Times New Roman"/>
                <a:cs typeface="Times New Roman"/>
              </a:rPr>
              <a:t>	</a:t>
            </a:r>
            <a:r>
              <a:rPr lang="en-US" sz="2500" b="1" dirty="0" err="1" smtClean="0">
                <a:latin typeface="Times New Roman"/>
                <a:cs typeface="Times New Roman"/>
              </a:rPr>
              <a:t>FIU’s</a:t>
            </a:r>
            <a:r>
              <a:rPr lang="en-US" sz="2500" b="1" dirty="0" smtClean="0">
                <a:latin typeface="Times New Roman"/>
                <a:cs typeface="Times New Roman"/>
              </a:rPr>
              <a:t> Disaster Risk Reduction Program conducted a </a:t>
            </a:r>
            <a:r>
              <a:rPr lang="en-US" sz="2500" b="1" i="1" dirty="0" smtClean="0">
                <a:latin typeface="Times New Roman"/>
                <a:cs typeface="Times New Roman"/>
              </a:rPr>
              <a:t>sistematización </a:t>
            </a:r>
            <a:r>
              <a:rPr lang="en-US" sz="2500" b="1" dirty="0" smtClean="0">
                <a:latin typeface="Times New Roman"/>
                <a:cs typeface="Times New Roman"/>
              </a:rPr>
              <a:t>of the neighborhood approach through 2 years of project implementation in 4 urban contexts throughout the Americas:</a:t>
            </a:r>
          </a:p>
          <a:p>
            <a:pPr marL="1714500" lvl="3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The Villa El Salvador district of Lima, Peru</a:t>
            </a:r>
          </a:p>
          <a:p>
            <a:pPr marL="1714500" lvl="3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err="1" smtClean="0">
                <a:latin typeface="Times New Roman"/>
                <a:cs typeface="Times New Roman"/>
              </a:rPr>
              <a:t>Mixco</a:t>
            </a:r>
            <a:r>
              <a:rPr lang="en-US" sz="2500" b="1" dirty="0" smtClean="0">
                <a:latin typeface="Times New Roman"/>
                <a:cs typeface="Times New Roman"/>
              </a:rPr>
              <a:t>, Guatemala</a:t>
            </a:r>
          </a:p>
          <a:p>
            <a:pPr marL="1714500" lvl="3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Quetzaltenango, Guatemala</a:t>
            </a:r>
          </a:p>
          <a:p>
            <a:pPr marL="1714500" lvl="3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err="1" smtClean="0">
                <a:latin typeface="Times New Roman"/>
                <a:cs typeface="Times New Roman"/>
              </a:rPr>
              <a:t>Anse-à-Foleur</a:t>
            </a:r>
            <a:r>
              <a:rPr lang="en-US" sz="2500" b="1" dirty="0" smtClean="0">
                <a:latin typeface="Times New Roman"/>
                <a:cs typeface="Times New Roman"/>
              </a:rPr>
              <a:t> and Port-de-</a:t>
            </a:r>
            <a:r>
              <a:rPr lang="en-US" sz="2500" b="1" dirty="0" err="1" smtClean="0">
                <a:latin typeface="Times New Roman"/>
                <a:cs typeface="Times New Roman"/>
              </a:rPr>
              <a:t>Paix</a:t>
            </a:r>
            <a:r>
              <a:rPr lang="en-US" sz="2500" b="1" dirty="0" smtClean="0">
                <a:latin typeface="Times New Roman"/>
                <a:cs typeface="Times New Roman"/>
              </a:rPr>
              <a:t>, Haiti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lorfulBarrios.JPG"/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410990"/>
            <a:ext cx="91440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2400"/>
              </a:spcAft>
            </a:pPr>
            <a:r>
              <a:rPr lang="en-US" sz="2500" b="1" i="1" dirty="0" smtClean="0">
                <a:latin typeface="Times New Roman"/>
                <a:cs typeface="Times New Roman"/>
              </a:rPr>
              <a:t>	</a:t>
            </a:r>
            <a:r>
              <a:rPr lang="en-US" sz="2500" b="1" dirty="0" smtClean="0">
                <a:latin typeface="Times New Roman"/>
                <a:cs typeface="Times New Roman"/>
              </a:rPr>
              <a:t>What is </a:t>
            </a:r>
            <a:r>
              <a:rPr lang="en-US" sz="2500" b="1" i="1" dirty="0" smtClean="0">
                <a:latin typeface="Times New Roman"/>
                <a:cs typeface="Times New Roman"/>
              </a:rPr>
              <a:t>sistematización?</a:t>
            </a:r>
            <a:endParaRPr lang="en-US" sz="2500" b="1" dirty="0" smtClean="0">
              <a:latin typeface="Times New Roman"/>
              <a:cs typeface="Times New Roman"/>
            </a:endParaRPr>
          </a:p>
          <a:p>
            <a:pPr marL="1714500" lvl="3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Its origins trace back to Latin American schools of social work and popular education; related to the field of evaluative research.</a:t>
            </a:r>
          </a:p>
          <a:p>
            <a:pPr marL="1714500" lvl="3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While an evaluation’s purpose is to determine success or failure, </a:t>
            </a:r>
            <a:r>
              <a:rPr lang="en-US" sz="2500" b="1" i="1" dirty="0" smtClean="0">
                <a:latin typeface="Times New Roman"/>
                <a:cs typeface="Times New Roman"/>
              </a:rPr>
              <a:t>sistematización</a:t>
            </a:r>
            <a:r>
              <a:rPr lang="en-US" sz="2500" b="1" dirty="0" smtClean="0">
                <a:latin typeface="Times New Roman"/>
                <a:cs typeface="Times New Roman"/>
              </a:rPr>
              <a:t> seeks to understand the “how’s and why’s” of the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lorfulBarrios.JPG"/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41099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2400"/>
              </a:spcAft>
            </a:pPr>
            <a:r>
              <a:rPr lang="en-US" sz="2500" b="1" i="1" dirty="0" smtClean="0">
                <a:latin typeface="Times New Roman"/>
                <a:cs typeface="Times New Roman"/>
              </a:rPr>
              <a:t>	</a:t>
            </a:r>
            <a:r>
              <a:rPr lang="en-US" sz="2500" b="1" dirty="0" smtClean="0">
                <a:latin typeface="Times New Roman"/>
                <a:cs typeface="Times New Roman"/>
              </a:rPr>
              <a:t>Cross-cutting Themes Critical to a Neighborhood Approach”</a:t>
            </a:r>
          </a:p>
          <a:p>
            <a:pPr marL="1714500" lvl="3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Participation</a:t>
            </a:r>
          </a:p>
          <a:p>
            <a:pPr marL="1714500" lvl="3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Governance</a:t>
            </a:r>
          </a:p>
          <a:p>
            <a:pPr marL="1714500" lvl="3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Social Inclusion</a:t>
            </a:r>
          </a:p>
          <a:p>
            <a:pPr marL="1714500" lvl="3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Sustainability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034921"/>
              </p:ext>
            </p:extLst>
          </p:nvPr>
        </p:nvGraphicFramePr>
        <p:xfrm>
          <a:off x="-1" y="3"/>
          <a:ext cx="9143999" cy="6861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912"/>
                <a:gridCol w="1942420"/>
                <a:gridCol w="1344751"/>
                <a:gridCol w="1659938"/>
                <a:gridCol w="1299430"/>
                <a:gridCol w="1465548"/>
              </a:tblGrid>
              <a:tr h="1335048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Cross-Cutting Issues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PRE-PROJECT: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Identify and nurture pre-existing relationships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SENSITIZATION: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Introduce project goals to stakeholders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IMPLEMENTATION: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Core project activities and their management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TRANSFER: Actualizing the transfer of responsibility to local partners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POST-PROJECT: Maintain project outcomes beyond implementation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</a:tr>
              <a:tr h="548951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PARTICIPATION: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focuses on the degree to which DRR projects are community-based</a:t>
                      </a:r>
                      <a:r>
                        <a:rPr lang="en-US" sz="1400" b="0" dirty="0" smtClean="0"/>
                        <a:t> 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Font typeface="Arial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there any history of local collective action (not related to disasters)?</a:t>
                      </a:r>
                    </a:p>
                    <a:p>
                      <a:pPr lvl="0">
                        <a:buFont typeface="Arial"/>
                        <a:buChar char="•"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/>
                        <a:buChar char="•"/>
                      </a:pP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what degree are community groups formally recognized by local, regional, or national governments?</a:t>
                      </a:r>
                      <a:r>
                        <a:rPr lang="en-US" sz="1500" dirty="0" smtClean="0"/>
                        <a:t> 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What pre-existing social networks were used to connect with the community?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what degree have local communities been informed about the neighborhoods project and urban risk reduction?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Have local communities been incorporated in the implementation of the neighborhoods approach?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 local communities being incorporated in urban planning and DRR decision-making processes?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 there any formalized mechanisms for transition/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transfer established?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What kinds of steps were taken to facilitate ownership?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What kind of measures will be taken to ensure that some kind of relationship remains between the aid agency and local partners?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22357" y="5682343"/>
            <a:ext cx="41216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Systematization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9840" y="5682343"/>
            <a:ext cx="37324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Local Civil Protection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9507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lorfulBarrios.JPG"/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04721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INFORMALITY IN LATIN AMERICA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10793"/>
            <a:ext cx="9144000" cy="365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By 2050, 69% of the world’s population of 9.6 billion will be urban, mostly in the developing world</a:t>
            </a:r>
            <a:r>
              <a:rPr lang="en-US" sz="2500" b="1" dirty="0">
                <a:latin typeface="Times New Roman"/>
                <a:cs typeface="Times New Roman"/>
              </a:rPr>
              <a:t>.</a:t>
            </a:r>
            <a:r>
              <a:rPr lang="en-US" sz="2500" b="1" baseline="30000" dirty="0" smtClean="0">
                <a:latin typeface="Times New Roman"/>
                <a:cs typeface="Times New Roman"/>
              </a:rPr>
              <a:t>1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500" b="1" baseline="30000" dirty="0">
              <a:latin typeface="Times New Roman"/>
              <a:cs typeface="Times New Roman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Latin America is one of the most urbanized regions in the world, with about 80% of its population living in cities.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500" b="1" dirty="0">
              <a:latin typeface="Times New Roman"/>
              <a:cs typeface="Times New Roman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By 2020, it is estimated that over 160 million households in the region will live in informal settlements.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1" y="6144328"/>
            <a:ext cx="2899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Drainage Canals</a:t>
            </a:r>
          </a:p>
        </p:txBody>
      </p:sp>
    </p:spTree>
    <p:extLst>
      <p:ext uri="{BB962C8B-B14F-4D97-AF65-F5344CB8AC3E}">
        <p14:creationId xmlns:p14="http://schemas.microsoft.com/office/powerpoint/2010/main" val="2230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240" y="298699"/>
            <a:ext cx="157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Gabions</a:t>
            </a:r>
          </a:p>
        </p:txBody>
      </p:sp>
    </p:spTree>
    <p:extLst>
      <p:ext uri="{BB962C8B-B14F-4D97-AF65-F5344CB8AC3E}">
        <p14:creationId xmlns:p14="http://schemas.microsoft.com/office/powerpoint/2010/main" val="1005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lorfulBarrios.JPG"/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69232"/>
            <a:ext cx="9144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2400"/>
              </a:spcAft>
            </a:pPr>
            <a:endParaRPr lang="en-US" sz="2500" b="1" dirty="0" smtClean="0">
              <a:latin typeface="Times New Roman"/>
              <a:cs typeface="Times New Roman"/>
            </a:endParaRPr>
          </a:p>
          <a:p>
            <a:pPr marL="1714500" lvl="3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The neighborhood approach acknowledged the complexity of informal urban landscapes</a:t>
            </a:r>
          </a:p>
          <a:p>
            <a:pPr marL="1714500" lvl="3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Rejects the informal-formal binary</a:t>
            </a:r>
          </a:p>
          <a:p>
            <a:pPr marL="1714500" lvl="3" indent="-342900">
              <a:spcAft>
                <a:spcPts val="2400"/>
              </a:spcAft>
              <a:buFont typeface="Arial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Moves project beyond emphasis on quantitative indicators and outcomes to address qualitative questions of process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4721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CONCLUDING REMARKS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lorfulBarrios.JPG"/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0772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/>
                <a:cs typeface="Times New Roman"/>
              </a:rPr>
              <a:t>THANK YOU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lorfulBarrios.JPG"/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230715"/>
            <a:ext cx="9144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>
                <a:latin typeface="Times New Roman"/>
                <a:cs typeface="Times New Roman"/>
              </a:rPr>
              <a:t>	Informal settlements have typically been defined by what they lack:</a:t>
            </a:r>
          </a:p>
          <a:p>
            <a:pPr marL="342900" indent="-342900"/>
            <a:endParaRPr lang="en-US" sz="2800" b="1" dirty="0" smtClean="0"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b="1" dirty="0" smtClean="0">
                <a:latin typeface="Times New Roman"/>
                <a:cs typeface="Times New Roman"/>
              </a:rPr>
              <a:t>Durable housing</a:t>
            </a:r>
          </a:p>
          <a:p>
            <a:pPr marL="1257300" lvl="2" indent="-342900">
              <a:buFont typeface="Arial"/>
              <a:buChar char="•"/>
            </a:pPr>
            <a:r>
              <a:rPr lang="en-US" sz="2800" b="1" dirty="0" smtClean="0">
                <a:latin typeface="Times New Roman"/>
                <a:cs typeface="Times New Roman"/>
              </a:rPr>
              <a:t>Sufficient living space</a:t>
            </a:r>
          </a:p>
          <a:p>
            <a:pPr marL="1257300" lvl="2" indent="-342900">
              <a:buFont typeface="Arial"/>
              <a:buChar char="•"/>
            </a:pPr>
            <a:r>
              <a:rPr lang="en-US" sz="2800" b="1" dirty="0" smtClean="0">
                <a:latin typeface="Times New Roman"/>
                <a:cs typeface="Times New Roman"/>
              </a:rPr>
              <a:t>Access to safe water</a:t>
            </a:r>
          </a:p>
          <a:p>
            <a:pPr marL="1257300" lvl="2" indent="-342900">
              <a:buFont typeface="Arial"/>
              <a:buChar char="•"/>
            </a:pPr>
            <a:r>
              <a:rPr lang="en-US" sz="2800" b="1" dirty="0" smtClean="0">
                <a:latin typeface="Times New Roman"/>
                <a:cs typeface="Times New Roman"/>
              </a:rPr>
              <a:t>Access to adequate sanitation</a:t>
            </a:r>
          </a:p>
          <a:p>
            <a:pPr marL="1257300" lvl="2" indent="-342900">
              <a:buFont typeface="Arial"/>
              <a:buChar char="•"/>
            </a:pPr>
            <a:r>
              <a:rPr lang="en-US" sz="2800" b="1" dirty="0" smtClean="0">
                <a:latin typeface="Times New Roman"/>
                <a:cs typeface="Times New Roman"/>
              </a:rPr>
              <a:t>Security of tenure</a:t>
            </a:r>
            <a:r>
              <a:rPr lang="en-US" sz="2800" b="1" baseline="30000" dirty="0" smtClean="0">
                <a:latin typeface="Times New Roman"/>
                <a:cs typeface="Times New Roman"/>
              </a:rPr>
              <a:t>1</a:t>
            </a:r>
            <a:endParaRPr lang="en-US" sz="2800" b="1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lorfulBarrios.JPG"/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979375"/>
            <a:ext cx="9144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latin typeface="Times New Roman"/>
                <a:cs typeface="Times New Roman"/>
              </a:rPr>
              <a:t>Port-au-Prince grew from 250,000 inhabitants in the 1950s to over 2 million in 2010.</a:t>
            </a:r>
            <a:r>
              <a:rPr lang="en-US" sz="2500" b="1" baseline="30000" dirty="0">
                <a:latin typeface="Times New Roman"/>
                <a:cs typeface="Times New Roman"/>
              </a:rPr>
              <a:t>1</a:t>
            </a:r>
            <a:endParaRPr lang="en-US" sz="2500" b="1" dirty="0">
              <a:latin typeface="Times New Roman"/>
              <a:cs typeface="Times New Roman"/>
            </a:endParaRP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latin typeface="Times New Roman"/>
                <a:cs typeface="Times New Roman"/>
              </a:rPr>
              <a:t>A 1997 study found that 67% of the city’s population lived in spontaneous settlements.</a:t>
            </a:r>
            <a:r>
              <a:rPr lang="en-US" sz="2500" b="1" baseline="30000" dirty="0">
                <a:latin typeface="Times New Roman"/>
                <a:cs typeface="Times New Roman"/>
              </a:rPr>
              <a:t>2</a:t>
            </a:r>
            <a:r>
              <a:rPr lang="en-US" sz="2500" b="1" dirty="0">
                <a:latin typeface="Times New Roman"/>
                <a:cs typeface="Times New Roman"/>
              </a:rPr>
              <a:t> </a:t>
            </a:r>
            <a:endParaRPr lang="en-US" sz="2500" b="1" dirty="0" smtClean="0">
              <a:latin typeface="Times New Roman"/>
              <a:cs typeface="Times New Roman"/>
            </a:endParaRP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Informal settlements are often built in disaster prone locations.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4721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INFORMALITY AND DISASTER IN HAITI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lorfulBarrios.JPG"/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04721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INFORMALITY AND DISASTER IN HAITI</a:t>
            </a:r>
            <a:endParaRPr lang="en-US" sz="28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99796"/>
            <a:ext cx="91440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Half  </a:t>
            </a:r>
            <a:r>
              <a:rPr lang="en-US" sz="2500" b="1" dirty="0">
                <a:latin typeface="Times New Roman"/>
                <a:cs typeface="Times New Roman"/>
              </a:rPr>
              <a:t>of</a:t>
            </a:r>
            <a:r>
              <a:rPr lang="en-US" sz="2500" b="1" dirty="0" smtClean="0">
                <a:latin typeface="Times New Roman"/>
                <a:cs typeface="Times New Roman"/>
              </a:rPr>
              <a:t> informal settlements in Port-au-Prince are </a:t>
            </a:r>
            <a:r>
              <a:rPr lang="en-US" sz="2500" b="1" dirty="0">
                <a:latin typeface="Times New Roman"/>
                <a:cs typeface="Times New Roman"/>
              </a:rPr>
              <a:t>located on unstable hillsides or at the bottom of drainage ravines</a:t>
            </a:r>
            <a:r>
              <a:rPr lang="en-US" sz="2500" b="1" dirty="0" smtClean="0">
                <a:latin typeface="Times New Roman"/>
                <a:cs typeface="Times New Roman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500" b="1" dirty="0">
              <a:latin typeface="Times New Roman"/>
              <a:cs typeface="Times New Roman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The </a:t>
            </a:r>
            <a:r>
              <a:rPr lang="en-US" sz="2500" b="1" dirty="0">
                <a:latin typeface="Times New Roman"/>
                <a:cs typeface="Times New Roman"/>
              </a:rPr>
              <a:t>devastation of the 2010 magnitude 7.0 earthquake</a:t>
            </a:r>
            <a:r>
              <a:rPr lang="en-US" sz="2500" b="1" dirty="0" smtClean="0">
                <a:latin typeface="Times New Roman"/>
                <a:cs typeface="Times New Roman"/>
              </a:rPr>
              <a:t> represents </a:t>
            </a:r>
            <a:r>
              <a:rPr lang="en-US" sz="2500" b="1" dirty="0">
                <a:latin typeface="Times New Roman"/>
                <a:cs typeface="Times New Roman"/>
              </a:rPr>
              <a:t>the convergence of high rates of informality, vulnerability, and disaster </a:t>
            </a:r>
            <a:r>
              <a:rPr lang="en-US" sz="2500" b="1" dirty="0" smtClean="0">
                <a:latin typeface="Times New Roman"/>
                <a:cs typeface="Times New Roman"/>
              </a:rPr>
              <a:t>risk.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500" b="1" dirty="0" smtClean="0">
              <a:latin typeface="Times New Roman"/>
              <a:cs typeface="Times New Roman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More </a:t>
            </a:r>
            <a:r>
              <a:rPr lang="en-US" sz="2500" b="1" dirty="0">
                <a:latin typeface="Times New Roman"/>
                <a:cs typeface="Times New Roman"/>
              </a:rPr>
              <a:t>than 230,000 people died in the aftermath, another 1.5 million were made homeless</a:t>
            </a:r>
            <a:r>
              <a:rPr lang="en-US" sz="2500" b="1" dirty="0" smtClean="0">
                <a:latin typeface="Times New Roman"/>
                <a:cs typeface="Times New Roman"/>
              </a:rPr>
              <a:t>.</a:t>
            </a:r>
            <a:endParaRPr lang="en-US" sz="25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24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lorfulBarrios.JPG"/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130425"/>
            <a:ext cx="9144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USAID forced to </a:t>
            </a:r>
            <a:r>
              <a:rPr lang="en-US" sz="2500" b="1" dirty="0">
                <a:latin typeface="Times New Roman"/>
                <a:cs typeface="Times New Roman"/>
              </a:rPr>
              <a:t>address</a:t>
            </a:r>
            <a:r>
              <a:rPr lang="en-US" sz="2500" b="1" dirty="0" smtClean="0">
                <a:latin typeface="Times New Roman"/>
                <a:cs typeface="Times New Roman"/>
              </a:rPr>
              <a:t> complexities </a:t>
            </a:r>
            <a:r>
              <a:rPr lang="en-US" sz="2500" b="1" dirty="0">
                <a:latin typeface="Times New Roman"/>
                <a:cs typeface="Times New Roman"/>
              </a:rPr>
              <a:t>of reconstruction and recovery, and</a:t>
            </a:r>
            <a:r>
              <a:rPr lang="en-US" sz="2500" b="1" dirty="0" smtClean="0">
                <a:latin typeface="Times New Roman"/>
                <a:cs typeface="Times New Roman"/>
              </a:rPr>
              <a:t> limitations </a:t>
            </a:r>
            <a:r>
              <a:rPr lang="en-US" sz="2500" b="1" dirty="0">
                <a:latin typeface="Times New Roman"/>
                <a:cs typeface="Times New Roman"/>
              </a:rPr>
              <a:t>of the sectoral </a:t>
            </a:r>
            <a:r>
              <a:rPr lang="en-US" sz="2500" b="1" dirty="0" smtClean="0">
                <a:latin typeface="Times New Roman"/>
                <a:cs typeface="Times New Roman"/>
              </a:rPr>
              <a:t>approach</a:t>
            </a:r>
          </a:p>
          <a:p>
            <a:pPr marL="800100" lvl="1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Shifted from viewing rubble removal simply as a logistics problem, to a larger social question</a:t>
            </a:r>
          </a:p>
          <a:p>
            <a:pPr marL="800100" lvl="1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Times New Roman"/>
                <a:cs typeface="Times New Roman"/>
              </a:rPr>
              <a:t>Project expanded to deal with questions of relocation/displacement, land tenure, livelihoods, social connections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4721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RAVINE PINTADE AND THE “KATYE” PROJECT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3665" y="412596"/>
            <a:ext cx="27302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Ravine </a:t>
            </a:r>
            <a:r>
              <a:rPr lang="en-US" sz="3200" b="1" dirty="0" err="1" smtClean="0">
                <a:solidFill>
                  <a:schemeClr val="bg1"/>
                </a:solidFill>
              </a:rPr>
              <a:t>Pintade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13395" y="412596"/>
            <a:ext cx="1883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T-Shelters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965" y="385381"/>
            <a:ext cx="3008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Paved Walkways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736</Words>
  <Application>Microsoft Office PowerPoint</Application>
  <PresentationFormat>On-screen Show (4:3)</PresentationFormat>
  <Paragraphs>132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International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Dimmy Herard</dc:creator>
  <cp:lastModifiedBy>Isabel Carretero</cp:lastModifiedBy>
  <cp:revision>245</cp:revision>
  <dcterms:created xsi:type="dcterms:W3CDTF">2015-06-17T11:08:23Z</dcterms:created>
  <dcterms:modified xsi:type="dcterms:W3CDTF">2015-10-12T20:20:17Z</dcterms:modified>
</cp:coreProperties>
</file>